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7">
  <p:sldMasterIdLst>
    <p:sldMasterId id="2147483702" r:id="rId1"/>
  </p:sldMasterIdLst>
  <p:notesMasterIdLst>
    <p:notesMasterId r:id="rId30"/>
  </p:notesMasterIdLst>
  <p:handoutMasterIdLst>
    <p:handoutMasterId r:id="rId31"/>
  </p:handoutMasterIdLst>
  <p:sldIdLst>
    <p:sldId id="303" r:id="rId2"/>
    <p:sldId id="257" r:id="rId3"/>
    <p:sldId id="367" r:id="rId4"/>
    <p:sldId id="340" r:id="rId5"/>
    <p:sldId id="341" r:id="rId6"/>
    <p:sldId id="343" r:id="rId7"/>
    <p:sldId id="344" r:id="rId8"/>
    <p:sldId id="345" r:id="rId9"/>
    <p:sldId id="346" r:id="rId10"/>
    <p:sldId id="347" r:id="rId11"/>
    <p:sldId id="348" r:id="rId12"/>
    <p:sldId id="365" r:id="rId13"/>
    <p:sldId id="351" r:id="rId14"/>
    <p:sldId id="353" r:id="rId15"/>
    <p:sldId id="354" r:id="rId16"/>
    <p:sldId id="355" r:id="rId17"/>
    <p:sldId id="356" r:id="rId18"/>
    <p:sldId id="357" r:id="rId19"/>
    <p:sldId id="358" r:id="rId20"/>
    <p:sldId id="359" r:id="rId21"/>
    <p:sldId id="360" r:id="rId22"/>
    <p:sldId id="361" r:id="rId23"/>
    <p:sldId id="362" r:id="rId24"/>
    <p:sldId id="363" r:id="rId25"/>
    <p:sldId id="364" r:id="rId26"/>
    <p:sldId id="369" r:id="rId27"/>
    <p:sldId id="366" r:id="rId28"/>
    <p:sldId id="349" r:id="rId2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 Snyder" initials="" lastIdx="21" clrIdx="0"/>
  <p:cmAuthor id="1" name="westert1" initials="w" lastIdx="22" clrIdx="1"/>
  <p:cmAuthor id="2" name="Jon Snyder" initials="J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86978" autoAdjust="0"/>
  </p:normalViewPr>
  <p:slideViewPr>
    <p:cSldViewPr>
      <p:cViewPr varScale="1">
        <p:scale>
          <a:sx n="77" d="100"/>
          <a:sy n="77" d="100"/>
        </p:scale>
        <p:origin x="-13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188" y="133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eaLnBrk="0" hangingPunct="0">
              <a:defRPr sz="1200">
                <a:latin typeface="Times New Roman" charset="0"/>
              </a:defRPr>
            </a:lvl1pPr>
          </a:lstStyle>
          <a:p>
            <a:pPr>
              <a:defRPr/>
            </a:pPr>
            <a:endParaRPr lang="en-US"/>
          </a:p>
        </p:txBody>
      </p:sp>
      <p:sp>
        <p:nvSpPr>
          <p:cNvPr id="66563" name="Rectangle 3"/>
          <p:cNvSpPr>
            <a:spLocks noGrp="1" noChangeArrowheads="1"/>
          </p:cNvSpPr>
          <p:nvPr>
            <p:ph type="dt" sz="quarter" idx="1"/>
          </p:nvPr>
        </p:nvSpPr>
        <p:spPr bwMode="auto">
          <a:xfrm>
            <a:off x="3971925"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eaLnBrk="0" hangingPunct="0">
              <a:defRPr sz="1200">
                <a:latin typeface="Times New Roman" charset="0"/>
              </a:defRPr>
            </a:lvl1pPr>
          </a:lstStyle>
          <a:p>
            <a:pPr>
              <a:defRPr/>
            </a:pPr>
            <a:endParaRPr lang="en-US"/>
          </a:p>
        </p:txBody>
      </p:sp>
      <p:sp>
        <p:nvSpPr>
          <p:cNvPr id="66564" name="Rectangle 4"/>
          <p:cNvSpPr>
            <a:spLocks noGrp="1" noChangeArrowheads="1"/>
          </p:cNvSpPr>
          <p:nvPr>
            <p:ph type="ftr" sz="quarter" idx="2"/>
          </p:nvPr>
        </p:nvSpPr>
        <p:spPr bwMode="auto">
          <a:xfrm>
            <a:off x="0" y="8831263"/>
            <a:ext cx="3038475" cy="465137"/>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eaLnBrk="0" hangingPunct="0">
              <a:defRPr sz="1200">
                <a:latin typeface="Times New Roman" charset="0"/>
              </a:defRPr>
            </a:lvl1pPr>
          </a:lstStyle>
          <a:p>
            <a:pPr>
              <a:defRPr/>
            </a:pPr>
            <a:endParaRPr lang="en-US"/>
          </a:p>
        </p:txBody>
      </p:sp>
      <p:sp>
        <p:nvSpPr>
          <p:cNvPr id="66565" name="Rectangle 5"/>
          <p:cNvSpPr>
            <a:spLocks noGrp="1" noChangeArrowheads="1"/>
          </p:cNvSpPr>
          <p:nvPr>
            <p:ph type="sldNum" sz="quarter" idx="3"/>
          </p:nvPr>
        </p:nvSpPr>
        <p:spPr bwMode="auto">
          <a:xfrm>
            <a:off x="3971925" y="8831263"/>
            <a:ext cx="3038475" cy="465137"/>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eaLnBrk="0" hangingPunct="0">
              <a:defRPr sz="1200">
                <a:latin typeface="Times New Roman" charset="0"/>
              </a:defRPr>
            </a:lvl1pPr>
          </a:lstStyle>
          <a:p>
            <a:pPr>
              <a:defRPr/>
            </a:pPr>
            <a:fld id="{50565913-19B9-48A7-AEA1-084C7F12C1DC}" type="slidenum">
              <a:rPr lang="en-US"/>
              <a:pPr>
                <a:defRPr/>
              </a:pPr>
              <a:t>‹#›</a:t>
            </a:fld>
            <a:endParaRPr lang="en-US"/>
          </a:p>
        </p:txBody>
      </p:sp>
    </p:spTree>
    <p:extLst>
      <p:ext uri="{BB962C8B-B14F-4D97-AF65-F5344CB8AC3E}">
        <p14:creationId xmlns:p14="http://schemas.microsoft.com/office/powerpoint/2010/main" val="372860136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eaLnBrk="0" hangingPunct="0">
              <a:defRPr sz="1200">
                <a:latin typeface="Times New Roman" charset="0"/>
              </a:defRPr>
            </a:lvl1pPr>
          </a:lstStyle>
          <a:p>
            <a:pPr>
              <a:defRPr/>
            </a:pPr>
            <a:endParaRPr lang="en-US"/>
          </a:p>
        </p:txBody>
      </p:sp>
      <p:sp>
        <p:nvSpPr>
          <p:cNvPr id="11267" name="Rectangle 3"/>
          <p:cNvSpPr>
            <a:spLocks noGrp="1" noChangeArrowheads="1"/>
          </p:cNvSpPr>
          <p:nvPr>
            <p:ph type="dt" idx="1"/>
          </p:nvPr>
        </p:nvSpPr>
        <p:spPr bwMode="auto">
          <a:xfrm>
            <a:off x="3971925"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eaLnBrk="0" hangingPunct="0">
              <a:defRPr sz="1200">
                <a:latin typeface="Times New Roman"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5038" y="4416425"/>
            <a:ext cx="5140325" cy="4183063"/>
          </a:xfrm>
          <a:prstGeom prst="rect">
            <a:avLst/>
          </a:prstGeom>
          <a:noFill/>
          <a:ln>
            <a:noFill/>
          </a:ln>
          <a:effectLs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31263"/>
            <a:ext cx="3038475" cy="465137"/>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eaLnBrk="0" hangingPunct="0">
              <a:defRPr sz="1200">
                <a:latin typeface="Times New Roman" charset="0"/>
              </a:defRPr>
            </a:lvl1pPr>
          </a:lstStyle>
          <a:p>
            <a:pPr>
              <a:defRPr/>
            </a:pPr>
            <a:endParaRPr lang="en-US"/>
          </a:p>
        </p:txBody>
      </p:sp>
      <p:sp>
        <p:nvSpPr>
          <p:cNvPr id="11271" name="Rectangle 7"/>
          <p:cNvSpPr>
            <a:spLocks noGrp="1" noChangeArrowheads="1"/>
          </p:cNvSpPr>
          <p:nvPr>
            <p:ph type="sldNum" sz="quarter" idx="5"/>
          </p:nvPr>
        </p:nvSpPr>
        <p:spPr bwMode="auto">
          <a:xfrm>
            <a:off x="3971925" y="8831263"/>
            <a:ext cx="3038475" cy="465137"/>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eaLnBrk="0" hangingPunct="0">
              <a:defRPr sz="1200">
                <a:latin typeface="Times New Roman" charset="0"/>
              </a:defRPr>
            </a:lvl1pPr>
          </a:lstStyle>
          <a:p>
            <a:pPr>
              <a:defRPr/>
            </a:pPr>
            <a:fld id="{ED756078-FBB8-4003-9977-DA3570FC1F8B}" type="slidenum">
              <a:rPr lang="en-US"/>
              <a:pPr>
                <a:defRPr/>
              </a:pPr>
              <a:t>‹#›</a:t>
            </a:fld>
            <a:endParaRPr lang="en-US"/>
          </a:p>
        </p:txBody>
      </p:sp>
    </p:spTree>
    <p:extLst>
      <p:ext uri="{BB962C8B-B14F-4D97-AF65-F5344CB8AC3E}">
        <p14:creationId xmlns:p14="http://schemas.microsoft.com/office/powerpoint/2010/main" val="162202356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169EA6E5-BE9C-4449-957B-880D16AB34A2}" type="slidenum">
              <a:rPr lang="en-US" smtClean="0">
                <a:latin typeface="Times New Roman" pitchFamily="18" charset="0"/>
              </a:rPr>
              <a:pPr/>
              <a:t>2</a:t>
            </a:fld>
            <a:endParaRPr lang="en-US" dirty="0" smtClean="0">
              <a:latin typeface="Times New Roman" pitchFamily="18"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endParaRPr lang="en-US" dirty="0" smtClean="0">
              <a:latin typeface="Times New Roman" pitchFamily="18" charset="0"/>
            </a:endParaRPr>
          </a:p>
          <a:p>
            <a:endParaRPr 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-Seal of approval attest that everything is functioning properly</a:t>
            </a:r>
          </a:p>
          <a:p>
            <a:r>
              <a:rPr lang="en-US" dirty="0" smtClean="0"/>
              <a:t>-Revision # aligns with revision log date for certification</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Table for self-certification </a:t>
            </a:r>
          </a:p>
          <a:p>
            <a:r>
              <a:rPr lang="en-US" dirty="0" smtClean="0"/>
              <a:t>ATO will state self-cert approval</a:t>
            </a:r>
          </a:p>
          <a:p>
            <a:r>
              <a:rPr lang="en-US" dirty="0" smtClean="0"/>
              <a:t>WAN system self-cert no</a:t>
            </a:r>
          </a:p>
          <a:p>
            <a:r>
              <a:rPr lang="en-US" dirty="0" smtClean="0"/>
              <a:t>WAN node self-cert yes</a:t>
            </a:r>
          </a:p>
          <a:p>
            <a:r>
              <a:rPr lang="en-US" dirty="0" smtClean="0"/>
              <a:t>Similar Systems</a:t>
            </a:r>
          </a:p>
          <a:p>
            <a:r>
              <a:rPr lang="en-US" dirty="0" smtClean="0"/>
              <a:t>Self-certified compliant before adding RAL request</a:t>
            </a:r>
          </a:p>
          <a:p>
            <a:r>
              <a:rPr lang="en-US" dirty="0" smtClean="0"/>
              <a:t>Trusted Downloading </a:t>
            </a:r>
          </a:p>
          <a:p>
            <a:r>
              <a:rPr lang="en-US" dirty="0" smtClean="0"/>
              <a:t>Test Equipment</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OS are environment aligned</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DSS should provide disestablishment return letter</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a:xfrm>
            <a:off x="461963" y="1700768"/>
            <a:ext cx="8234565" cy="1143000"/>
          </a:xfrm>
        </p:spPr>
        <p:txBody>
          <a:bodyPr anchor="ctr"/>
          <a:lstStyle>
            <a:lvl1pPr algn="ctr" defTabSz="877888">
              <a:defRPr sz="4400"/>
            </a:lvl1pPr>
          </a:lstStyle>
          <a:p>
            <a:r>
              <a:rPr lang="en-US" smtClean="0"/>
              <a:t>Click to edit Master title style</a:t>
            </a:r>
            <a:endParaRPr lang="en-US" dirty="0"/>
          </a:p>
        </p:txBody>
      </p:sp>
      <p:sp>
        <p:nvSpPr>
          <p:cNvPr id="7173" name="Rectangle 5"/>
          <p:cNvSpPr>
            <a:spLocks noGrp="1" noChangeArrowheads="1"/>
          </p:cNvSpPr>
          <p:nvPr>
            <p:ph type="subTitle" idx="1"/>
          </p:nvPr>
        </p:nvSpPr>
        <p:spPr>
          <a:xfrm>
            <a:off x="481858" y="2980332"/>
            <a:ext cx="8194774" cy="1008540"/>
          </a:xfrm>
        </p:spPr>
        <p:txBody>
          <a:bodyPr anchor="ctr">
            <a:noAutofit/>
          </a:bodyPr>
          <a:lstStyle>
            <a:lvl1pPr marL="0" indent="0" algn="ctr">
              <a:spcBef>
                <a:spcPts val="0"/>
              </a:spcBef>
              <a:buFontTx/>
              <a:buNone/>
              <a:defRPr sz="3200">
                <a:effectLst/>
              </a:defRPr>
            </a:lvl1pPr>
          </a:lstStyle>
          <a:p>
            <a:r>
              <a:rPr lang="en-US" smtClean="0"/>
              <a:t>Click to edit Master subtitle style</a:t>
            </a:r>
            <a:endParaRPr lang="en-US" dirty="0"/>
          </a:p>
        </p:txBody>
      </p:sp>
      <p:sp>
        <p:nvSpPr>
          <p:cNvPr id="22" name="Text Placeholder 21"/>
          <p:cNvSpPr>
            <a:spLocks noGrp="1"/>
          </p:cNvSpPr>
          <p:nvPr>
            <p:ph type="body" sz="quarter" idx="10"/>
          </p:nvPr>
        </p:nvSpPr>
        <p:spPr>
          <a:xfrm>
            <a:off x="5052775" y="5370967"/>
            <a:ext cx="3792538" cy="276999"/>
          </a:xfrm>
        </p:spPr>
        <p:txBody>
          <a:bodyPr/>
          <a:lstStyle>
            <a:lvl1pPr marL="0" indent="0">
              <a:spcBef>
                <a:spcPts val="0"/>
              </a:spcBef>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p:txBody>
      </p:sp>
      <p:sp>
        <p:nvSpPr>
          <p:cNvPr id="23" name="Text Placeholder 21"/>
          <p:cNvSpPr>
            <a:spLocks noGrp="1"/>
          </p:cNvSpPr>
          <p:nvPr>
            <p:ph type="body" sz="quarter" idx="11"/>
          </p:nvPr>
        </p:nvSpPr>
        <p:spPr>
          <a:xfrm>
            <a:off x="5052775" y="5652182"/>
            <a:ext cx="3792538" cy="246221"/>
          </a:xfrm>
        </p:spPr>
        <p:txBody>
          <a:bodyPr/>
          <a:lstStyle>
            <a:lvl1pPr marL="0" indent="0">
              <a:spcBef>
                <a:spcPts val="0"/>
              </a:spcBef>
              <a:buNone/>
              <a:defRPr sz="16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p:txBody>
      </p:sp>
      <p:sp>
        <p:nvSpPr>
          <p:cNvPr id="24" name="Text Placeholder 21"/>
          <p:cNvSpPr>
            <a:spLocks noGrp="1"/>
          </p:cNvSpPr>
          <p:nvPr>
            <p:ph type="body" sz="quarter" idx="12"/>
          </p:nvPr>
        </p:nvSpPr>
        <p:spPr>
          <a:xfrm>
            <a:off x="2868851" y="4108732"/>
            <a:ext cx="3420788" cy="738664"/>
          </a:xfrm>
        </p:spPr>
        <p:txBody>
          <a:bodyPr/>
          <a:lstStyle>
            <a:lvl1pPr marL="0" indent="0" algn="ctr">
              <a:spcBef>
                <a:spcPts val="0"/>
              </a:spcBef>
              <a:buNone/>
              <a:defRPr sz="24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Content Placeholder 2"/>
          <p:cNvSpPr>
            <a:spLocks noGrp="1"/>
          </p:cNvSpPr>
          <p:nvPr>
            <p:ph idx="1"/>
          </p:nvPr>
        </p:nvSpPr>
        <p:spPr>
          <a:xfrm>
            <a:off x="461963" y="1354592"/>
            <a:ext cx="8224837" cy="1107996"/>
          </a:xfrm>
        </p:spPr>
        <p:txBody>
          <a:bodyPr/>
          <a:lstStyle>
            <a:lvl1pPr>
              <a:defRPr>
                <a:effectLst/>
              </a:defRPr>
            </a:lvl1pPr>
            <a:lvl2pPr>
              <a:defRPr sz="2000">
                <a:effectLst/>
              </a:defRPr>
            </a:lvl2pPr>
            <a:lvl3pPr marL="914400" indent="-184150">
              <a:buSzPct val="80000"/>
              <a:defRPr sz="1800">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1963" y="458991"/>
            <a:ext cx="7312025" cy="531812"/>
          </a:xfrm>
        </p:spPr>
        <p:txBody>
          <a:bodyPr/>
          <a:lstStyle>
            <a:lvl1pPr>
              <a:defRPr>
                <a:effectLst/>
              </a:defRPr>
            </a:lvl1pPr>
          </a:lstStyle>
          <a:p>
            <a:r>
              <a:rPr lang="en-US" smtClean="0"/>
              <a:t>Click to edit Master title style</a:t>
            </a:r>
            <a:endParaRPr lang="en-US" dirty="0"/>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6928" y="2251358"/>
            <a:ext cx="8234160" cy="1477328"/>
          </a:xfrm>
        </p:spPr>
        <p:txBody>
          <a:bodyPr anchor="ctr">
            <a:spAutoFit/>
          </a:bodyPr>
          <a:lstStyle>
            <a:lvl1pPr algn="ctr">
              <a:defRPr sz="4800">
                <a:effectLst/>
              </a:defRPr>
            </a:lvl1pPr>
          </a:lstStyle>
          <a:p>
            <a:r>
              <a:rPr lang="en-US" smtClean="0"/>
              <a:t>Click to edit Master title style</a:t>
            </a:r>
            <a:endParaRPr lang="en-US" dirty="0"/>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tar">
    <p:spTree>
      <p:nvGrpSpPr>
        <p:cNvPr id="1" name=""/>
        <p:cNvGrpSpPr/>
        <p:nvPr/>
      </p:nvGrpSpPr>
      <p:grpSpPr>
        <a:xfrm>
          <a:off x="0" y="0"/>
          <a:ext cx="0" cy="0"/>
          <a:chOff x="0" y="0"/>
          <a:chExt cx="0" cy="0"/>
        </a:xfrm>
      </p:grpSpPr>
    </p:spTree>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461963" y="458788"/>
            <a:ext cx="7312025" cy="531812"/>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5"/>
          <p:cNvSpPr>
            <a:spLocks noGrp="1" noChangeArrowheads="1"/>
          </p:cNvSpPr>
          <p:nvPr>
            <p:ph type="body" idx="1"/>
          </p:nvPr>
        </p:nvSpPr>
        <p:spPr bwMode="auto">
          <a:xfrm>
            <a:off x="461963" y="1304925"/>
            <a:ext cx="8234362" cy="110807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p:txBody>
      </p:sp>
    </p:spTree>
  </p:cSld>
  <p:clrMap bg1="dk2" tx1="lt1" bg2="dk1" tx2="lt2" accent1="accent1" accent2="accent2" accent3="accent3" accent4="accent4" accent5="accent5" accent6="accent6" hlink="hlink" folHlink="folHlink"/>
  <p:sldLayoutIdLst>
    <p:sldLayoutId id="2147483714" r:id="rId1"/>
    <p:sldLayoutId id="2147483710" r:id="rId2"/>
    <p:sldLayoutId id="2147483711" r:id="rId3"/>
    <p:sldLayoutId id="2147483712" r:id="rId4"/>
    <p:sldLayoutId id="2147483713" r:id="rId5"/>
    <p:sldLayoutId id="2147483715" r:id="rId6"/>
  </p:sldLayoutIdLst>
  <p:transition spd="slow"/>
  <p:timing>
    <p:tnLst>
      <p:par>
        <p:cTn id="1" dur="indefinite" restart="never" nodeType="tmRoot"/>
      </p:par>
    </p:tnLst>
  </p:timing>
  <p:hf hdr="0" dt="0"/>
  <p:txStyles>
    <p:titleStyle>
      <a:lvl1pPr algn="l" defTabSz="887413" rtl="0" fontAlgn="base">
        <a:spcBef>
          <a:spcPct val="0"/>
        </a:spcBef>
        <a:spcAft>
          <a:spcPct val="0"/>
        </a:spcAft>
        <a:defRPr sz="3600" b="1">
          <a:solidFill>
            <a:schemeClr val="bg1"/>
          </a:solidFill>
          <a:latin typeface="+mj-lt"/>
          <a:ea typeface="ＭＳ Ｐゴシック" pitchFamily="-112" charset="-128"/>
          <a:cs typeface="ＭＳ Ｐゴシック" pitchFamily="-112" charset="-128"/>
        </a:defRPr>
      </a:lvl1pPr>
      <a:lvl2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4572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6pPr>
      <a:lvl7pPr marL="9144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7pPr>
      <a:lvl8pPr marL="13716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8pPr>
      <a:lvl9pPr marL="18288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9pPr>
    </p:titleStyle>
    <p:bodyStyle>
      <a:lvl1pPr marL="222250" indent="-222250" algn="l" defTabSz="887413" rtl="0" fontAlgn="base">
        <a:spcBef>
          <a:spcPct val="20000"/>
        </a:spcBef>
        <a:spcAft>
          <a:spcPct val="0"/>
        </a:spcAft>
        <a:buSzPct val="100000"/>
        <a:buChar char="•"/>
        <a:defRPr sz="2400" b="1">
          <a:solidFill>
            <a:schemeClr val="bg2"/>
          </a:solidFill>
          <a:latin typeface="+mn-lt"/>
          <a:ea typeface="ＭＳ Ｐゴシック" pitchFamily="-112" charset="-128"/>
          <a:cs typeface="ＭＳ Ｐゴシック" pitchFamily="-112" charset="-128"/>
        </a:defRPr>
      </a:lvl1pPr>
      <a:lvl2pPr marL="615950" indent="-279400" algn="l" defTabSz="887413" rtl="0" fontAlgn="base">
        <a:spcBef>
          <a:spcPct val="20000"/>
        </a:spcBef>
        <a:spcAft>
          <a:spcPct val="0"/>
        </a:spcAft>
        <a:buSzPct val="100000"/>
        <a:buChar char="–"/>
        <a:defRPr sz="2000" b="1">
          <a:solidFill>
            <a:schemeClr val="bg2"/>
          </a:solidFill>
          <a:latin typeface="+mn-lt"/>
          <a:ea typeface="ＭＳ Ｐゴシック" pitchFamily="-112" charset="-128"/>
        </a:defRPr>
      </a:lvl2pPr>
      <a:lvl3pPr marL="920750" indent="-190500" algn="l" defTabSz="887413" rtl="0" fontAlgn="base">
        <a:spcBef>
          <a:spcPct val="20000"/>
        </a:spcBef>
        <a:spcAft>
          <a:spcPct val="0"/>
        </a:spcAft>
        <a:buSzPct val="80000"/>
        <a:buChar char="•"/>
        <a:defRPr b="1">
          <a:solidFill>
            <a:schemeClr val="bg2"/>
          </a:solidFill>
          <a:latin typeface="+mn-lt"/>
          <a:ea typeface="ＭＳ Ｐゴシック" pitchFamily="-112" charset="-128"/>
        </a:defRPr>
      </a:lvl3pPr>
      <a:lvl4pPr marL="1550988" indent="-222250" algn="l" defTabSz="887413" rtl="0" fontAlgn="base">
        <a:spcBef>
          <a:spcPct val="20000"/>
        </a:spcBef>
        <a:spcAft>
          <a:spcPct val="0"/>
        </a:spcAft>
        <a:buChar char="–"/>
        <a:defRPr sz="2000" b="1">
          <a:solidFill>
            <a:schemeClr val="bg2"/>
          </a:solidFill>
          <a:latin typeface="+mn-lt"/>
          <a:ea typeface="ＭＳ Ｐゴシック" pitchFamily="-112" charset="-128"/>
        </a:defRPr>
      </a:lvl4pPr>
      <a:lvl5pPr marL="1993900" indent="-222250" algn="l" defTabSz="887413" rtl="0" fontAlgn="base">
        <a:spcBef>
          <a:spcPct val="20000"/>
        </a:spcBef>
        <a:spcAft>
          <a:spcPct val="0"/>
        </a:spcAft>
        <a:buChar char="»"/>
        <a:defRPr sz="2000" b="1">
          <a:solidFill>
            <a:schemeClr val="bg2"/>
          </a:solidFill>
          <a:latin typeface="+mn-lt"/>
          <a:ea typeface="ＭＳ Ｐゴシック" pitchFamily="-112" charset="-128"/>
        </a:defRPr>
      </a:lvl5pPr>
      <a:lvl6pPr marL="24511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6pPr>
      <a:lvl7pPr marL="29083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7pPr>
      <a:lvl8pPr marL="33655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8pPr>
      <a:lvl9pPr marL="38227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457200" y="304800"/>
            <a:ext cx="7996237" cy="2133600"/>
          </a:xfrm>
        </p:spPr>
        <p:txBody>
          <a:bodyPr/>
          <a:lstStyle/>
          <a:p>
            <a:r>
              <a:rPr lang="en-US" dirty="0" smtClean="0">
                <a:ea typeface="ＭＳ Ｐゴシック" pitchFamily="34" charset="-128"/>
              </a:rPr>
              <a:t>ODAA Workshop</a:t>
            </a:r>
          </a:p>
        </p:txBody>
      </p:sp>
      <p:sp>
        <p:nvSpPr>
          <p:cNvPr id="15362" name="Text Placeholder 3"/>
          <p:cNvSpPr>
            <a:spLocks noGrp="1"/>
          </p:cNvSpPr>
          <p:nvPr>
            <p:ph type="body" sz="quarter" idx="10"/>
          </p:nvPr>
        </p:nvSpPr>
        <p:spPr>
          <a:xfrm>
            <a:off x="4724401" y="5334000"/>
            <a:ext cx="4121150" cy="1384995"/>
          </a:xfrm>
        </p:spPr>
        <p:txBody>
          <a:bodyPr/>
          <a:lstStyle/>
          <a:p>
            <a:pPr>
              <a:spcBef>
                <a:spcPct val="0"/>
              </a:spcBef>
            </a:pPr>
            <a:r>
              <a:rPr lang="en-US" dirty="0" smtClean="0">
                <a:ea typeface="ＭＳ Ｐゴシック" pitchFamily="34" charset="-128"/>
              </a:rPr>
              <a:t>Charles Duchesne, DSS</a:t>
            </a:r>
          </a:p>
          <a:p>
            <a:pPr>
              <a:spcBef>
                <a:spcPct val="0"/>
              </a:spcBef>
            </a:pPr>
            <a:r>
              <a:rPr lang="en-US" dirty="0" smtClean="0">
                <a:ea typeface="ＭＳ Ｐゴシック" pitchFamily="34" charset="-128"/>
              </a:rPr>
              <a:t>Tiffany Snyder, DSS</a:t>
            </a:r>
          </a:p>
          <a:p>
            <a:pPr>
              <a:spcBef>
                <a:spcPct val="0"/>
              </a:spcBef>
            </a:pPr>
            <a:r>
              <a:rPr lang="en-US" dirty="0" smtClean="0">
                <a:ea typeface="ＭＳ Ｐゴシック" pitchFamily="34" charset="-128"/>
              </a:rPr>
              <a:t>Jon Snyder, Lockheed Martin</a:t>
            </a:r>
          </a:p>
          <a:p>
            <a:pPr>
              <a:spcBef>
                <a:spcPct val="0"/>
              </a:spcBef>
            </a:pPr>
            <a:endParaRPr lang="en-US" dirty="0" smtClean="0">
              <a:ea typeface="ＭＳ Ｐゴシック" pitchFamily="34" charset="-128"/>
            </a:endParaRPr>
          </a:p>
          <a:p>
            <a:pPr>
              <a:spcBef>
                <a:spcPct val="0"/>
              </a:spcBef>
            </a:pPr>
            <a:endParaRPr lang="en-US" dirty="0" smtClean="0">
              <a:ea typeface="ＭＳ Ｐゴシック" pitchFamily="34" charset="-128"/>
            </a:endParaRPr>
          </a:p>
        </p:txBody>
      </p:sp>
      <p:sp>
        <p:nvSpPr>
          <p:cNvPr id="15364" name="Text Placeholder 5"/>
          <p:cNvSpPr>
            <a:spLocks noGrp="1"/>
          </p:cNvSpPr>
          <p:nvPr>
            <p:ph type="body" sz="quarter" idx="12"/>
          </p:nvPr>
        </p:nvSpPr>
        <p:spPr>
          <a:xfrm>
            <a:off x="1066800" y="4114800"/>
            <a:ext cx="6858000" cy="369332"/>
          </a:xfrm>
        </p:spPr>
        <p:txBody>
          <a:bodyPr/>
          <a:lstStyle/>
          <a:p>
            <a:pPr>
              <a:spcBef>
                <a:spcPct val="0"/>
              </a:spcBef>
            </a:pPr>
            <a:r>
              <a:rPr lang="en-US" dirty="0" smtClean="0">
                <a:solidFill>
                  <a:schemeClr val="tx1"/>
                </a:solidFill>
                <a:ea typeface="ＭＳ Ｐゴシック" pitchFamily="34" charset="-128"/>
              </a:rPr>
              <a:t>December 2012</a:t>
            </a:r>
          </a:p>
        </p:txBody>
      </p:sp>
      <p:pic>
        <p:nvPicPr>
          <p:cNvPr id="9" name="Picture 8" descr="strapBG.jpg"/>
          <p:cNvPicPr>
            <a:picLocks noChangeAspect="1"/>
          </p:cNvPicPr>
          <p:nvPr/>
        </p:nvPicPr>
        <p:blipFill>
          <a:blip r:embed="rId2" cstate="print"/>
          <a:stretch>
            <a:fillRect/>
          </a:stretch>
        </p:blipFill>
        <p:spPr>
          <a:xfrm>
            <a:off x="1143000" y="2133600"/>
            <a:ext cx="6788305" cy="1855470"/>
          </a:xfrm>
          <a:prstGeom prst="rect">
            <a:avLst/>
          </a:prstGeom>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and Accreditation </a:t>
            </a:r>
            <a:endParaRPr lang="en-US" dirty="0"/>
          </a:p>
        </p:txBody>
      </p:sp>
      <p:sp>
        <p:nvSpPr>
          <p:cNvPr id="3" name="Content Placeholder 2"/>
          <p:cNvSpPr>
            <a:spLocks noGrp="1"/>
          </p:cNvSpPr>
          <p:nvPr>
            <p:ph sz="quarter" idx="1"/>
          </p:nvPr>
        </p:nvSpPr>
        <p:spPr>
          <a:xfrm>
            <a:off x="3200400" y="1354592"/>
            <a:ext cx="5486400" cy="3446008"/>
          </a:xfrm>
        </p:spPr>
        <p:txBody>
          <a:bodyPr/>
          <a:lstStyle/>
          <a:p>
            <a:pPr lvl="1"/>
            <a:endParaRPr lang="en-US" dirty="0" smtClean="0"/>
          </a:p>
          <a:p>
            <a:pPr lvl="1"/>
            <a:r>
              <a:rPr lang="en-US" dirty="0" smtClean="0"/>
              <a:t>Non-compliant systems cannot be self-certified</a:t>
            </a:r>
          </a:p>
          <a:p>
            <a:pPr lvl="1"/>
            <a:r>
              <a:rPr lang="en-US" dirty="0" smtClean="0"/>
              <a:t>Variations e.g. Alternate Trusted Download Procedures maybe approved after a compliant system is self-certified</a:t>
            </a:r>
          </a:p>
          <a:p>
            <a:pPr lvl="1"/>
            <a:r>
              <a:rPr lang="en-US" dirty="0" smtClean="0"/>
              <a:t>Test equipment must be same make and model</a:t>
            </a:r>
          </a:p>
          <a:p>
            <a:pPr lvl="2"/>
            <a:r>
              <a:rPr lang="en-US" dirty="0" smtClean="0"/>
              <a:t>Recommend that a comprehensive list of all test equipment to include manufacturer, nomenclature, model, type and amount of memory, and clearing and sanitization procedures for each piece of equipment use at the facility be developed and submitted to DSS.			</a:t>
            </a:r>
          </a:p>
          <a:p>
            <a:pPr lvl="1">
              <a:buNone/>
            </a:pPr>
            <a:endParaRPr lang="en-US" dirty="0"/>
          </a:p>
        </p:txBody>
      </p:sp>
      <p:pic>
        <p:nvPicPr>
          <p:cNvPr id="4098" name="Picture 2" descr="H:\My Pictures\010_070_040_020_a.jpg"/>
          <p:cNvPicPr>
            <a:picLocks noChangeAspect="1" noChangeArrowheads="1"/>
          </p:cNvPicPr>
          <p:nvPr/>
        </p:nvPicPr>
        <p:blipFill>
          <a:blip r:embed="rId3" cstate="print"/>
          <a:srcRect/>
          <a:stretch>
            <a:fillRect/>
          </a:stretch>
        </p:blipFill>
        <p:spPr bwMode="auto">
          <a:xfrm>
            <a:off x="228600" y="1828800"/>
            <a:ext cx="3200400" cy="4090596"/>
          </a:xfrm>
          <a:prstGeom prst="rect">
            <a:avLst/>
          </a:prstGeom>
          <a:noFill/>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and Accreditation </a:t>
            </a:r>
            <a:endParaRPr lang="en-US" dirty="0"/>
          </a:p>
        </p:txBody>
      </p:sp>
      <p:sp>
        <p:nvSpPr>
          <p:cNvPr id="3" name="Content Placeholder 2"/>
          <p:cNvSpPr>
            <a:spLocks noGrp="1"/>
          </p:cNvSpPr>
          <p:nvPr>
            <p:ph sz="quarter" idx="1"/>
          </p:nvPr>
        </p:nvSpPr>
        <p:spPr>
          <a:xfrm>
            <a:off x="461963" y="1354592"/>
            <a:ext cx="8224837" cy="4131808"/>
          </a:xfrm>
        </p:spPr>
        <p:txBody>
          <a:bodyPr/>
          <a:lstStyle/>
          <a:p>
            <a:r>
              <a:rPr lang="en-US" dirty="0" smtClean="0"/>
              <a:t>IS Disestablishment</a:t>
            </a:r>
          </a:p>
          <a:p>
            <a:pPr lvl="1"/>
            <a:r>
              <a:rPr lang="en-US" dirty="0" smtClean="0"/>
              <a:t>End of Contract or program</a:t>
            </a:r>
          </a:p>
          <a:p>
            <a:pPr lvl="1"/>
            <a:r>
              <a:rPr lang="en-US" dirty="0" smtClean="0"/>
              <a:t>Media and memory must be sanitized using approved procedures, destroyed or disposed of in accordance with program requirements</a:t>
            </a:r>
          </a:p>
          <a:p>
            <a:pPr lvl="1"/>
            <a:r>
              <a:rPr lang="en-US" dirty="0" smtClean="0"/>
              <a:t>Record and logs associated with the IS must be retained for one review cycle</a:t>
            </a:r>
          </a:p>
          <a:p>
            <a:pPr lvl="1"/>
            <a:r>
              <a:rPr lang="en-US" dirty="0" smtClean="0"/>
              <a:t>Systems not in use for more than 90 should be considered for disestablishment</a:t>
            </a:r>
          </a:p>
          <a:p>
            <a:pPr lvl="1"/>
            <a:r>
              <a:rPr lang="en-US" dirty="0" smtClean="0"/>
              <a:t>ISSM submits a signed letter to the ISSP/ISR stating  the reason for the disestablishment and the disposition of the hard drive (s) and media</a:t>
            </a:r>
          </a:p>
          <a:p>
            <a:pPr lvl="1"/>
            <a:endParaRPr lang="en-US" dirty="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6928" y="2251358"/>
            <a:ext cx="8234160" cy="1477328"/>
          </a:xfrm>
        </p:spPr>
        <p:txBody>
          <a:bodyPr/>
          <a:lstStyle/>
          <a:p>
            <a:r>
              <a:rPr lang="en-US" dirty="0" smtClean="0"/>
              <a:t>Waiver, Variance &amp; Risk Letters</a:t>
            </a:r>
            <a:endParaRPr lang="en-US" dirty="0"/>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Definitions</a:t>
            </a:r>
          </a:p>
        </p:txBody>
      </p:sp>
      <p:sp>
        <p:nvSpPr>
          <p:cNvPr id="8195" name="Content Placeholder 2"/>
          <p:cNvSpPr>
            <a:spLocks noGrp="1"/>
          </p:cNvSpPr>
          <p:nvPr>
            <p:ph sz="quarter" idx="1"/>
          </p:nvPr>
        </p:nvSpPr>
        <p:spPr>
          <a:xfrm>
            <a:off x="461963" y="1354592"/>
            <a:ext cx="8224837" cy="4505849"/>
          </a:xfrm>
        </p:spPr>
        <p:txBody>
          <a:bodyPr/>
          <a:lstStyle/>
          <a:p>
            <a:r>
              <a:rPr lang="en-US" dirty="0" smtClean="0">
                <a:solidFill>
                  <a:schemeClr val="bg1"/>
                </a:solidFill>
              </a:rPr>
              <a:t>Variance</a:t>
            </a:r>
            <a:r>
              <a:rPr lang="en-US" dirty="0" smtClean="0"/>
              <a:t> - difference between what is expected by NISPOM requirements and what actually occurs</a:t>
            </a:r>
          </a:p>
          <a:p>
            <a:endParaRPr lang="en-US" dirty="0" smtClean="0"/>
          </a:p>
          <a:p>
            <a:r>
              <a:rPr lang="en-US" dirty="0" smtClean="0">
                <a:solidFill>
                  <a:schemeClr val="bg1"/>
                </a:solidFill>
              </a:rPr>
              <a:t>Waiver</a:t>
            </a:r>
            <a:r>
              <a:rPr lang="en-US" dirty="0" smtClean="0"/>
              <a:t>- approval document that provides relief from a NISPOM requirement</a:t>
            </a:r>
          </a:p>
          <a:p>
            <a:endParaRPr lang="en-US" dirty="0" smtClean="0"/>
          </a:p>
          <a:p>
            <a:r>
              <a:rPr lang="en-US" dirty="0" smtClean="0">
                <a:solidFill>
                  <a:schemeClr val="bg1"/>
                </a:solidFill>
              </a:rPr>
              <a:t>Risk Acceptance Letter </a:t>
            </a:r>
            <a:r>
              <a:rPr lang="en-US" dirty="0" smtClean="0"/>
              <a:t>(RAL)- Government Cognizant Authority letter that accepts all residual risk for the variance(s)</a:t>
            </a:r>
          </a:p>
          <a:p>
            <a:endParaRPr lang="en-US" dirty="0" smtClean="0"/>
          </a:p>
          <a:p>
            <a:pPr>
              <a:buFont typeface="Wingdings 2" pitchFamily="18" charset="2"/>
              <a:buNone/>
            </a:pPr>
            <a:endParaRPr lang="en-US" dirty="0" smtClean="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RAL Documents</a:t>
            </a:r>
          </a:p>
        </p:txBody>
      </p:sp>
      <p:sp>
        <p:nvSpPr>
          <p:cNvPr id="10243" name="Content Placeholder 2"/>
          <p:cNvSpPr>
            <a:spLocks noGrp="1"/>
          </p:cNvSpPr>
          <p:nvPr>
            <p:ph sz="quarter" idx="1"/>
          </p:nvPr>
        </p:nvSpPr>
        <p:spPr>
          <a:xfrm>
            <a:off x="914400" y="1447800"/>
            <a:ext cx="7772400" cy="5300663"/>
          </a:xfrm>
        </p:spPr>
        <p:txBody>
          <a:bodyPr/>
          <a:lstStyle/>
          <a:p>
            <a:r>
              <a:rPr lang="en-US" dirty="0" smtClean="0"/>
              <a:t>GCA accepts all residual risk for the variance</a:t>
            </a:r>
          </a:p>
          <a:p>
            <a:r>
              <a:rPr lang="en-US" dirty="0" smtClean="0"/>
              <a:t>Typically needed for relief for: </a:t>
            </a:r>
          </a:p>
          <a:p>
            <a:pPr lvl="1"/>
            <a:r>
              <a:rPr lang="en-US" dirty="0" smtClean="0"/>
              <a:t>Variances to Chapter 8 technical requirements</a:t>
            </a:r>
          </a:p>
          <a:p>
            <a:pPr lvl="2"/>
            <a:r>
              <a:rPr lang="en-US" dirty="0" smtClean="0"/>
              <a:t>Legacy systems (Windows 95/98, Solaris 5.1, HP-UX)</a:t>
            </a:r>
          </a:p>
          <a:p>
            <a:pPr lvl="2"/>
            <a:r>
              <a:rPr lang="en-US" dirty="0" smtClean="0"/>
              <a:t>Special purpose, tactical, embedded systems</a:t>
            </a:r>
          </a:p>
          <a:p>
            <a:pPr lvl="2"/>
            <a:r>
              <a:rPr lang="en-US" dirty="0" smtClean="0"/>
              <a:t>Technical logon and authentication controls (not implemented)</a:t>
            </a:r>
          </a:p>
          <a:p>
            <a:pPr lvl="1"/>
            <a:r>
              <a:rPr lang="en-US" dirty="0" smtClean="0"/>
              <a:t>Alternate trusted download procedures</a:t>
            </a:r>
          </a:p>
          <a:p>
            <a:r>
              <a:rPr lang="en-US" dirty="0" smtClean="0"/>
              <a:t>RAL must be included with the security profile submission</a:t>
            </a:r>
          </a:p>
          <a:p>
            <a:r>
              <a:rPr lang="en-US" dirty="0" smtClean="0"/>
              <a:t>ISSM cannot self certify systems operating under RAL (i.e. with variances to NISPOM requirements)</a:t>
            </a:r>
          </a:p>
          <a:p>
            <a:r>
              <a:rPr lang="en-US" dirty="0" smtClean="0"/>
              <a:t>A new RAL must be generated after 3 years </a:t>
            </a:r>
          </a:p>
        </p:txBody>
      </p:sp>
      <p:sp>
        <p:nvSpPr>
          <p:cNvPr id="4" name="Footer Placeholder 3"/>
          <p:cNvSpPr>
            <a:spLocks noGrp="1"/>
          </p:cNvSpPr>
          <p:nvPr>
            <p:ph type="ftr" sz="quarter" idx="4294967295"/>
          </p:nvPr>
        </p:nvSpPr>
        <p:spPr>
          <a:xfrm>
            <a:off x="457200" y="6019800"/>
            <a:ext cx="8229600" cy="701675"/>
          </a:xfrm>
          <a:prstGeom prst="rect">
            <a:avLst/>
          </a:prstGeom>
        </p:spPr>
        <p:txBody>
          <a:bodyPr/>
          <a:lstStyle/>
          <a:p>
            <a:pPr>
              <a:defRPr/>
            </a:pPr>
            <a:endParaRPr lang="en-US"/>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RAL Requirements</a:t>
            </a:r>
          </a:p>
        </p:txBody>
      </p:sp>
      <p:sp>
        <p:nvSpPr>
          <p:cNvPr id="11267" name="Content Placeholder 2"/>
          <p:cNvSpPr>
            <a:spLocks noGrp="1"/>
          </p:cNvSpPr>
          <p:nvPr>
            <p:ph sz="quarter" idx="1"/>
          </p:nvPr>
        </p:nvSpPr>
        <p:spPr>
          <a:xfrm>
            <a:off x="914400" y="1464735"/>
            <a:ext cx="7772400" cy="4241800"/>
          </a:xfrm>
        </p:spPr>
        <p:txBody>
          <a:bodyPr/>
          <a:lstStyle/>
          <a:p>
            <a:r>
              <a:rPr lang="en-US" dirty="0" smtClean="0"/>
              <a:t>Letter published on GCA letterhead</a:t>
            </a:r>
          </a:p>
          <a:p>
            <a:r>
              <a:rPr lang="en-US" dirty="0" smtClean="0"/>
              <a:t>Reference applicable requirements that are not met</a:t>
            </a:r>
          </a:p>
          <a:p>
            <a:r>
              <a:rPr lang="en-US" dirty="0" smtClean="0"/>
              <a:t>State the reason for the variance</a:t>
            </a:r>
          </a:p>
          <a:p>
            <a:r>
              <a:rPr lang="en-US" dirty="0" smtClean="0"/>
              <a:t>Describe mitigation for the variance</a:t>
            </a:r>
          </a:p>
          <a:p>
            <a:r>
              <a:rPr lang="en-US" dirty="0" smtClean="0"/>
              <a:t>GCA must state the approach is necessary</a:t>
            </a:r>
          </a:p>
          <a:p>
            <a:r>
              <a:rPr lang="en-US" dirty="0" smtClean="0"/>
              <a:t>The GCA must acknowledge there is a risk in not meeting NISPOM requirements</a:t>
            </a:r>
          </a:p>
          <a:p>
            <a:r>
              <a:rPr lang="en-US" dirty="0" smtClean="0"/>
              <a:t>The GCA must accept all residual risk for not meeting NISPOM requirements</a:t>
            </a:r>
          </a:p>
          <a:p>
            <a:endParaRPr lang="en-US" dirty="0" smtClean="0"/>
          </a:p>
          <a:p>
            <a:endParaRPr lang="en-US" dirty="0" smtClean="0"/>
          </a:p>
          <a:p>
            <a:endParaRPr lang="en-US" dirty="0" smtClean="0"/>
          </a:p>
        </p:txBody>
      </p:sp>
      <p:sp>
        <p:nvSpPr>
          <p:cNvPr id="4" name="Footer Placeholder 3"/>
          <p:cNvSpPr>
            <a:spLocks noGrp="1"/>
          </p:cNvSpPr>
          <p:nvPr>
            <p:ph type="ftr" sz="quarter" idx="4294967295"/>
          </p:nvPr>
        </p:nvSpPr>
        <p:spPr>
          <a:xfrm>
            <a:off x="457200" y="6019800"/>
            <a:ext cx="8229600" cy="701675"/>
          </a:xfrm>
          <a:prstGeom prst="rect">
            <a:avLst/>
          </a:prstGeom>
        </p:spPr>
        <p:txBody>
          <a:bodyPr/>
          <a:lstStyle/>
          <a:p>
            <a:pPr>
              <a:defRPr/>
            </a:pPr>
            <a:endParaRPr lang="en-US"/>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Example RAL</a:t>
            </a:r>
          </a:p>
        </p:txBody>
      </p:sp>
      <p:pic>
        <p:nvPicPr>
          <p:cNvPr id="1026" name="Picture 2"/>
          <p:cNvPicPr>
            <a:picLocks noChangeAspect="1" noChangeArrowheads="1"/>
          </p:cNvPicPr>
          <p:nvPr/>
        </p:nvPicPr>
        <p:blipFill>
          <a:blip r:embed="rId2" cstate="print"/>
          <a:srcRect/>
          <a:stretch>
            <a:fillRect/>
          </a:stretch>
        </p:blipFill>
        <p:spPr bwMode="auto">
          <a:xfrm>
            <a:off x="381000" y="990600"/>
            <a:ext cx="4089339" cy="5575760"/>
          </a:xfrm>
          <a:prstGeom prst="rect">
            <a:avLst/>
          </a:prstGeom>
          <a:noFill/>
          <a:ln w="9525">
            <a:solidFill>
              <a:schemeClr val="accent1"/>
            </a:solid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667000" y="990600"/>
            <a:ext cx="4049903" cy="5562600"/>
          </a:xfrm>
          <a:prstGeom prst="rect">
            <a:avLst/>
          </a:prstGeom>
          <a:noFill/>
          <a:ln w="9525">
            <a:solidFill>
              <a:schemeClr val="accent1"/>
            </a:solid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105400" y="990600"/>
            <a:ext cx="3830226" cy="5562600"/>
          </a:xfrm>
          <a:prstGeom prst="rect">
            <a:avLst/>
          </a:prstGeom>
          <a:noFill/>
          <a:ln w="9525">
            <a:solidFill>
              <a:schemeClr val="accent1"/>
            </a:solid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2000" fill="hold"/>
                                        <p:tgtEl>
                                          <p:spTgt spid="1026"/>
                                        </p:tgtEl>
                                        <p:attrNameLst>
                                          <p:attrName>ppt_x</p:attrName>
                                        </p:attrNameLst>
                                      </p:cBhvr>
                                      <p:tavLst>
                                        <p:tav tm="0">
                                          <p:val>
                                            <p:strVal val="0-#ppt_w/2"/>
                                          </p:val>
                                        </p:tav>
                                        <p:tav tm="100000">
                                          <p:val>
                                            <p:strVal val="#ppt_x"/>
                                          </p:val>
                                        </p:tav>
                                      </p:tavLst>
                                    </p:anim>
                                    <p:anim calcmode="lin" valueType="num">
                                      <p:cBhvr additive="base">
                                        <p:cTn id="8" dur="20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2000" fill="hold"/>
                                        <p:tgtEl>
                                          <p:spTgt spid="1027"/>
                                        </p:tgtEl>
                                        <p:attrNameLst>
                                          <p:attrName>ppt_x</p:attrName>
                                        </p:attrNameLst>
                                      </p:cBhvr>
                                      <p:tavLst>
                                        <p:tav tm="0">
                                          <p:val>
                                            <p:strVal val="#ppt_x"/>
                                          </p:val>
                                        </p:tav>
                                        <p:tav tm="100000">
                                          <p:val>
                                            <p:strVal val="#ppt_x"/>
                                          </p:val>
                                        </p:tav>
                                      </p:tavLst>
                                    </p:anim>
                                    <p:anim calcmode="lin" valueType="num">
                                      <p:cBhvr additive="base">
                                        <p:cTn id="14" dur="20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2000" fill="hold"/>
                                        <p:tgtEl>
                                          <p:spTgt spid="1028"/>
                                        </p:tgtEl>
                                        <p:attrNameLst>
                                          <p:attrName>ppt_x</p:attrName>
                                        </p:attrNameLst>
                                      </p:cBhvr>
                                      <p:tavLst>
                                        <p:tav tm="0">
                                          <p:val>
                                            <p:strVal val="1+#ppt_w/2"/>
                                          </p:val>
                                        </p:tav>
                                        <p:tav tm="100000">
                                          <p:val>
                                            <p:strVal val="#ppt_x"/>
                                          </p:val>
                                        </p:tav>
                                      </p:tavLst>
                                    </p:anim>
                                    <p:anim calcmode="lin" valueType="num">
                                      <p:cBhvr additive="base">
                                        <p:cTn id="20" dur="20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14399" y="274638"/>
            <a:ext cx="8087557" cy="1143000"/>
          </a:xfrm>
        </p:spPr>
        <p:txBody>
          <a:bodyPr/>
          <a:lstStyle/>
          <a:p>
            <a:r>
              <a:rPr lang="en-US" dirty="0" smtClean="0"/>
              <a:t>Plan of Action &amp; Milestone (POA&amp;M)</a:t>
            </a:r>
          </a:p>
        </p:txBody>
      </p:sp>
      <p:sp>
        <p:nvSpPr>
          <p:cNvPr id="13315" name="Content Placeholder 2"/>
          <p:cNvSpPr>
            <a:spLocks noGrp="1"/>
          </p:cNvSpPr>
          <p:nvPr>
            <p:ph sz="quarter" idx="1"/>
          </p:nvPr>
        </p:nvSpPr>
        <p:spPr>
          <a:xfrm>
            <a:off x="914400" y="1447800"/>
            <a:ext cx="7772400" cy="5300663"/>
          </a:xfrm>
        </p:spPr>
        <p:txBody>
          <a:bodyPr/>
          <a:lstStyle/>
          <a:p>
            <a:r>
              <a:rPr lang="en-US" smtClean="0"/>
              <a:t>A “get well” plan for systems that do not meet technical requirements</a:t>
            </a:r>
          </a:p>
          <a:p>
            <a:r>
              <a:rPr lang="en-US" smtClean="0"/>
              <a:t>Identify if non-compliance was found during C&amp;A activities or an inspection</a:t>
            </a:r>
          </a:p>
          <a:p>
            <a:r>
              <a:rPr lang="en-US" smtClean="0"/>
              <a:t>Determine risk level from non-compliance</a:t>
            </a:r>
          </a:p>
          <a:p>
            <a:pPr lvl="1"/>
            <a:r>
              <a:rPr lang="en-US" smtClean="0"/>
              <a:t>Low- 365 days to be compliant</a:t>
            </a:r>
          </a:p>
          <a:p>
            <a:pPr lvl="1"/>
            <a:r>
              <a:rPr lang="en-US" smtClean="0"/>
              <a:t>Medium- 180 days to be compliant</a:t>
            </a:r>
          </a:p>
          <a:p>
            <a:pPr lvl="1"/>
            <a:r>
              <a:rPr lang="en-US" smtClean="0"/>
              <a:t>High- 90 days to be compliant</a:t>
            </a:r>
          </a:p>
          <a:p>
            <a:r>
              <a:rPr lang="en-US" smtClean="0"/>
              <a:t>Items are closed when validated by DSS</a:t>
            </a:r>
          </a:p>
          <a:p>
            <a:r>
              <a:rPr lang="en-US" smtClean="0"/>
              <a:t>GCA must approve all non-compliant settings due to program compatibility or contract requirements</a:t>
            </a:r>
          </a:p>
          <a:p>
            <a:endParaRPr lang="en-US" smtClean="0"/>
          </a:p>
          <a:p>
            <a:endParaRPr lang="en-US" smtClean="0"/>
          </a:p>
          <a:p>
            <a:endParaRPr lang="en-US" smtClean="0"/>
          </a:p>
          <a:p>
            <a:endParaRPr lang="en-US" smtClean="0"/>
          </a:p>
        </p:txBody>
      </p:sp>
      <p:sp>
        <p:nvSpPr>
          <p:cNvPr id="4" name="Footer Placeholder 3"/>
          <p:cNvSpPr>
            <a:spLocks noGrp="1"/>
          </p:cNvSpPr>
          <p:nvPr>
            <p:ph type="ftr" sz="quarter" idx="4294967295"/>
          </p:nvPr>
        </p:nvSpPr>
        <p:spPr>
          <a:xfrm>
            <a:off x="457200" y="6019800"/>
            <a:ext cx="8229600" cy="701675"/>
          </a:xfrm>
          <a:prstGeom prst="rect">
            <a:avLst/>
          </a:prstGeom>
        </p:spPr>
        <p:txBody>
          <a:bodyPr/>
          <a:lstStyle/>
          <a:p>
            <a:pPr>
              <a:defRPr/>
            </a:pPr>
            <a:endParaRPr lang="en-US"/>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28539"/>
          </a:xfrm>
        </p:spPr>
        <p:txBody>
          <a:bodyPr/>
          <a:lstStyle/>
          <a:p>
            <a:r>
              <a:rPr lang="en-US" dirty="0" smtClean="0"/>
              <a:t>POA&amp;M Template</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68176" y="996989"/>
            <a:ext cx="8167455" cy="5297280"/>
          </a:xfrm>
          <a:prstGeom prst="rect">
            <a:avLst/>
          </a:prstGeom>
          <a:noFill/>
          <a:ln w="9525">
            <a:solidFill>
              <a:schemeClr val="accent1"/>
            </a:solidFill>
            <a:miter lim="800000"/>
            <a:headEnd/>
            <a:tailEnd/>
          </a:ln>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55172"/>
          </a:xfrm>
        </p:spPr>
        <p:txBody>
          <a:bodyPr/>
          <a:lstStyle/>
          <a:p>
            <a:r>
              <a:rPr lang="en-US" dirty="0" smtClean="0"/>
              <a:t>POA&amp;M Example</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816751" y="943041"/>
            <a:ext cx="7266460" cy="5514724"/>
          </a:xfrm>
          <a:prstGeom prst="rect">
            <a:avLst/>
          </a:prstGeom>
          <a:noFill/>
          <a:ln w="9525">
            <a:solidFill>
              <a:schemeClr val="accent1"/>
            </a:solidFill>
            <a:miter lim="800000"/>
            <a:headEnd/>
            <a:tailEnd/>
          </a:ln>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dirty="0" smtClean="0">
                <a:ea typeface="ＭＳ Ｐゴシック" pitchFamily="34" charset="-128"/>
              </a:rPr>
              <a:t>Objectives</a:t>
            </a:r>
          </a:p>
        </p:txBody>
      </p:sp>
      <p:sp>
        <p:nvSpPr>
          <p:cNvPr id="4099" name="Rectangle 3"/>
          <p:cNvSpPr>
            <a:spLocks noGrp="1" noChangeArrowheads="1"/>
          </p:cNvSpPr>
          <p:nvPr>
            <p:ph idx="1"/>
          </p:nvPr>
        </p:nvSpPr>
        <p:spPr>
          <a:xfrm>
            <a:off x="685800" y="1219200"/>
            <a:ext cx="7772400" cy="4953000"/>
          </a:xfrm>
        </p:spPr>
        <p:txBody>
          <a:bodyPr>
            <a:normAutofit/>
          </a:bodyPr>
          <a:lstStyle/>
          <a:p>
            <a:pPr>
              <a:defRPr/>
            </a:pPr>
            <a:r>
              <a:rPr lang="en-US" sz="2800" dirty="0" smtClean="0"/>
              <a:t>C&amp;A Lifecycle</a:t>
            </a:r>
          </a:p>
          <a:p>
            <a:pPr>
              <a:defRPr/>
            </a:pPr>
            <a:r>
              <a:rPr lang="en-US" sz="2800" dirty="0" smtClean="0"/>
              <a:t>Certification &amp; Accreditation</a:t>
            </a:r>
          </a:p>
          <a:p>
            <a:pPr lvl="1">
              <a:defRPr/>
            </a:pPr>
            <a:r>
              <a:rPr lang="en-US" dirty="0" smtClean="0"/>
              <a:t>ISSM Certification</a:t>
            </a:r>
          </a:p>
          <a:p>
            <a:pPr lvl="1">
              <a:defRPr/>
            </a:pPr>
            <a:r>
              <a:rPr lang="en-US" dirty="0" smtClean="0"/>
              <a:t>Self Certification</a:t>
            </a:r>
          </a:p>
          <a:p>
            <a:pPr lvl="1">
              <a:defRPr/>
            </a:pPr>
            <a:r>
              <a:rPr lang="en-US" dirty="0" smtClean="0"/>
              <a:t>IS Disestablishment</a:t>
            </a:r>
          </a:p>
          <a:p>
            <a:pPr>
              <a:defRPr/>
            </a:pPr>
            <a:r>
              <a:rPr lang="en-US" sz="2800" dirty="0" smtClean="0"/>
              <a:t>Waiver, Variance&amp; Risk Letters</a:t>
            </a:r>
          </a:p>
          <a:p>
            <a:pPr lvl="1">
              <a:defRPr/>
            </a:pPr>
            <a:r>
              <a:rPr lang="en-US" dirty="0" smtClean="0"/>
              <a:t>Examples</a:t>
            </a:r>
          </a:p>
          <a:p>
            <a:pPr lvl="1">
              <a:defRPr/>
            </a:pPr>
            <a:r>
              <a:rPr lang="en-US" dirty="0" smtClean="0"/>
              <a:t>POA&amp;M</a:t>
            </a:r>
          </a:p>
          <a:p>
            <a:pPr>
              <a:defRPr/>
            </a:pPr>
            <a:r>
              <a:rPr lang="en-US" sz="2800" dirty="0" smtClean="0"/>
              <a:t>Hands On Lab</a:t>
            </a:r>
          </a:p>
          <a:p>
            <a:pPr>
              <a:buNone/>
              <a:defRPr/>
            </a:pPr>
            <a:endParaRPr lang="en-US" sz="2800" dirty="0" smtClean="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Variance Approval Request</a:t>
            </a:r>
          </a:p>
        </p:txBody>
      </p:sp>
      <p:sp>
        <p:nvSpPr>
          <p:cNvPr id="15363" name="Content Placeholder 2"/>
          <p:cNvSpPr>
            <a:spLocks noGrp="1"/>
          </p:cNvSpPr>
          <p:nvPr>
            <p:ph sz="quarter" idx="1"/>
          </p:nvPr>
        </p:nvSpPr>
        <p:spPr>
          <a:xfrm>
            <a:off x="914400" y="1447800"/>
            <a:ext cx="7772400" cy="5126038"/>
          </a:xfrm>
        </p:spPr>
        <p:txBody>
          <a:bodyPr/>
          <a:lstStyle/>
          <a:p>
            <a:r>
              <a:rPr lang="en-US" smtClean="0"/>
              <a:t>Approved by the RDAA of that region</a:t>
            </a:r>
          </a:p>
          <a:p>
            <a:r>
              <a:rPr lang="en-US" smtClean="0"/>
              <a:t>Typically used for:</a:t>
            </a:r>
          </a:p>
          <a:p>
            <a:pPr lvl="1"/>
            <a:r>
              <a:rPr lang="en-US" smtClean="0"/>
              <a:t>Auditing variance for holiday shutdown</a:t>
            </a:r>
          </a:p>
          <a:p>
            <a:pPr lvl="1"/>
            <a:r>
              <a:rPr lang="en-US" smtClean="0"/>
              <a:t>Alternate auditing procedures- infrequently used systems or non-automated auditing systems</a:t>
            </a:r>
          </a:p>
          <a:p>
            <a:r>
              <a:rPr lang="en-US" smtClean="0"/>
              <a:t>For holiday shutdown, system must be accredited or self-certified already</a:t>
            </a:r>
          </a:p>
          <a:p>
            <a:r>
              <a:rPr lang="en-US" smtClean="0"/>
              <a:t>For alternate auditing procedures, the ISSM may include the procedure in the profile submission</a:t>
            </a:r>
          </a:p>
          <a:p>
            <a:r>
              <a:rPr lang="en-US" smtClean="0"/>
              <a:t>ISSM can still self-certify with this type of variance approval</a:t>
            </a:r>
          </a:p>
        </p:txBody>
      </p:sp>
      <p:sp>
        <p:nvSpPr>
          <p:cNvPr id="4" name="Footer Placeholder 3"/>
          <p:cNvSpPr>
            <a:spLocks noGrp="1"/>
          </p:cNvSpPr>
          <p:nvPr>
            <p:ph type="ftr" sz="quarter" idx="4294967295"/>
          </p:nvPr>
        </p:nvSpPr>
        <p:spPr>
          <a:xfrm>
            <a:off x="457200" y="6019800"/>
            <a:ext cx="8229600" cy="701675"/>
          </a:xfrm>
          <a:prstGeom prst="rect">
            <a:avLst/>
          </a:prstGeom>
        </p:spPr>
        <p:txBody>
          <a:bodyPr/>
          <a:lstStyle/>
          <a:p>
            <a:pPr>
              <a:defRPr/>
            </a:pPr>
            <a:endParaRPr lang="en-US"/>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348663" cy="715962"/>
          </a:xfrm>
        </p:spPr>
        <p:txBody>
          <a:bodyPr/>
          <a:lstStyle/>
          <a:p>
            <a:r>
              <a:rPr lang="en-US" sz="3200" dirty="0" smtClean="0"/>
              <a:t>Variance Approval Request Requirements</a:t>
            </a:r>
          </a:p>
        </p:txBody>
      </p:sp>
      <p:sp>
        <p:nvSpPr>
          <p:cNvPr id="16387" name="Content Placeholder 2"/>
          <p:cNvSpPr>
            <a:spLocks noGrp="1"/>
          </p:cNvSpPr>
          <p:nvPr>
            <p:ph sz="quarter" idx="1"/>
          </p:nvPr>
        </p:nvSpPr>
        <p:spPr>
          <a:xfrm>
            <a:off x="914400" y="1447800"/>
            <a:ext cx="7772400" cy="5126038"/>
          </a:xfrm>
        </p:spPr>
        <p:txBody>
          <a:bodyPr/>
          <a:lstStyle/>
          <a:p>
            <a:r>
              <a:rPr lang="en-US" smtClean="0"/>
              <a:t>Letter published on company letterhead addressed to the ISSP</a:t>
            </a:r>
          </a:p>
          <a:p>
            <a:r>
              <a:rPr lang="en-US" smtClean="0"/>
              <a:t>Holiday Shutdown</a:t>
            </a:r>
          </a:p>
          <a:p>
            <a:pPr lvl="1"/>
            <a:r>
              <a:rPr lang="en-US" smtClean="0"/>
              <a:t>Identify physical security measures that preclude access</a:t>
            </a:r>
          </a:p>
          <a:p>
            <a:pPr lvl="1"/>
            <a:r>
              <a:rPr lang="en-US" smtClean="0"/>
              <a:t>Systems must be audited can checked for tampering upon return</a:t>
            </a:r>
          </a:p>
          <a:p>
            <a:pPr lvl="1"/>
            <a:r>
              <a:rPr lang="en-US" smtClean="0"/>
              <a:t>Should be submitted weeks in advance</a:t>
            </a:r>
          </a:p>
          <a:p>
            <a:r>
              <a:rPr lang="en-US" smtClean="0"/>
              <a:t>Alternate Auditing Procedures</a:t>
            </a:r>
          </a:p>
          <a:p>
            <a:pPr lvl="1"/>
            <a:r>
              <a:rPr lang="en-US" smtClean="0"/>
              <a:t>Identify physical security measures that preclude access</a:t>
            </a:r>
          </a:p>
          <a:p>
            <a:pPr lvl="1"/>
            <a:r>
              <a:rPr lang="en-US" smtClean="0"/>
              <a:t>Identify supplemental logs (ie. Safe logs, seals)</a:t>
            </a:r>
          </a:p>
          <a:p>
            <a:pPr lvl="1"/>
            <a:endParaRPr lang="en-US" smtClean="0"/>
          </a:p>
        </p:txBody>
      </p:sp>
      <p:sp>
        <p:nvSpPr>
          <p:cNvPr id="4" name="Footer Placeholder 3"/>
          <p:cNvSpPr>
            <a:spLocks noGrp="1"/>
          </p:cNvSpPr>
          <p:nvPr>
            <p:ph type="ftr" sz="quarter" idx="4294967295"/>
          </p:nvPr>
        </p:nvSpPr>
        <p:spPr>
          <a:xfrm>
            <a:off x="457200" y="6019800"/>
            <a:ext cx="8229600" cy="701675"/>
          </a:xfrm>
          <a:prstGeom prst="rect">
            <a:avLst/>
          </a:prstGeom>
        </p:spPr>
        <p:txBody>
          <a:bodyPr/>
          <a:lstStyle/>
          <a:p>
            <a:pPr>
              <a:defRPr/>
            </a:pPr>
            <a:endParaRPr lang="en-US"/>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4800" y="228600"/>
            <a:ext cx="7891463" cy="762000"/>
          </a:xfrm>
        </p:spPr>
        <p:txBody>
          <a:bodyPr/>
          <a:lstStyle/>
          <a:p>
            <a:r>
              <a:rPr lang="en-US" dirty="0" smtClean="0"/>
              <a:t>Example Variance Request Letter</a:t>
            </a:r>
          </a:p>
        </p:txBody>
      </p:sp>
      <p:pic>
        <p:nvPicPr>
          <p:cNvPr id="1026" name="Picture 2"/>
          <p:cNvPicPr>
            <a:picLocks noChangeAspect="1" noChangeArrowheads="1"/>
          </p:cNvPicPr>
          <p:nvPr/>
        </p:nvPicPr>
        <p:blipFill>
          <a:blip r:embed="rId2" cstate="print"/>
          <a:srcRect/>
          <a:stretch>
            <a:fillRect/>
          </a:stretch>
        </p:blipFill>
        <p:spPr bwMode="auto">
          <a:xfrm>
            <a:off x="561771" y="1143000"/>
            <a:ext cx="4244932" cy="5197876"/>
          </a:xfrm>
          <a:prstGeom prst="rect">
            <a:avLst/>
          </a:prstGeom>
          <a:noFill/>
          <a:ln w="9525">
            <a:solidFill>
              <a:schemeClr val="accent1"/>
            </a:solid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887447" y="1143000"/>
            <a:ext cx="3923854" cy="5198269"/>
          </a:xfrm>
          <a:prstGeom prst="rect">
            <a:avLst/>
          </a:prstGeom>
          <a:noFill/>
          <a:ln w="9525">
            <a:solidFill>
              <a:schemeClr val="accent1"/>
            </a:solidFill>
            <a:miter lim="800000"/>
            <a:headEnd/>
            <a:tailEnd/>
          </a:ln>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DSS Waiver</a:t>
            </a:r>
          </a:p>
        </p:txBody>
      </p:sp>
      <p:sp>
        <p:nvSpPr>
          <p:cNvPr id="18435" name="Content Placeholder 2"/>
          <p:cNvSpPr>
            <a:spLocks noGrp="1"/>
          </p:cNvSpPr>
          <p:nvPr>
            <p:ph sz="quarter" idx="1"/>
          </p:nvPr>
        </p:nvSpPr>
        <p:spPr>
          <a:xfrm>
            <a:off x="914400" y="1447800"/>
            <a:ext cx="7772400" cy="5300663"/>
          </a:xfrm>
        </p:spPr>
        <p:txBody>
          <a:bodyPr/>
          <a:lstStyle/>
          <a:p>
            <a:r>
              <a:rPr lang="en-US" dirty="0" smtClean="0"/>
              <a:t>Can be challenging to obtain</a:t>
            </a:r>
          </a:p>
          <a:p>
            <a:r>
              <a:rPr lang="en-US" dirty="0" smtClean="0"/>
              <a:t>Submitted to ISSP, then to DSS Field Office Chief for review</a:t>
            </a:r>
          </a:p>
          <a:p>
            <a:r>
              <a:rPr lang="en-US" dirty="0" smtClean="0"/>
              <a:t>Forwarded through to DSS/ODAA senior management</a:t>
            </a:r>
          </a:p>
          <a:p>
            <a:r>
              <a:rPr lang="en-US" dirty="0" smtClean="0"/>
              <a:t>May be approved by:</a:t>
            </a:r>
          </a:p>
          <a:p>
            <a:pPr lvl="1"/>
            <a:r>
              <a:rPr lang="en-US" dirty="0" smtClean="0"/>
              <a:t>DSS Director</a:t>
            </a:r>
          </a:p>
          <a:p>
            <a:pPr lvl="2"/>
            <a:r>
              <a:rPr lang="en-US" dirty="0" smtClean="0"/>
              <a:t>Approval of waivers related to NISPOM</a:t>
            </a:r>
          </a:p>
          <a:p>
            <a:pPr lvl="2"/>
            <a:r>
              <a:rPr lang="en-US" dirty="0" smtClean="0"/>
              <a:t>Must be for a single contractor and for a specific timeframe </a:t>
            </a:r>
          </a:p>
          <a:p>
            <a:pPr lvl="1"/>
            <a:r>
              <a:rPr lang="en-US" dirty="0" smtClean="0"/>
              <a:t>Deputy Under Secretary of Defense (DUSD)</a:t>
            </a:r>
          </a:p>
          <a:p>
            <a:pPr lvl="2"/>
            <a:r>
              <a:rPr lang="en-US" dirty="0" smtClean="0"/>
              <a:t>Broad Application (multiple contractor facilities)</a:t>
            </a:r>
          </a:p>
          <a:p>
            <a:pPr lvl="2"/>
            <a:r>
              <a:rPr lang="en-US" dirty="0" smtClean="0"/>
              <a:t>International Issues or related for FGI</a:t>
            </a:r>
          </a:p>
          <a:p>
            <a:r>
              <a:rPr lang="en-US" dirty="0" smtClean="0"/>
              <a:t>Typically not used for chapter 8 requirements</a:t>
            </a:r>
          </a:p>
          <a:p>
            <a:endParaRPr lang="en-US" dirty="0" smtClean="0"/>
          </a:p>
        </p:txBody>
      </p:sp>
      <p:sp>
        <p:nvSpPr>
          <p:cNvPr id="4" name="Footer Placeholder 3"/>
          <p:cNvSpPr>
            <a:spLocks noGrp="1"/>
          </p:cNvSpPr>
          <p:nvPr>
            <p:ph type="ftr" sz="quarter" idx="4294967295"/>
          </p:nvPr>
        </p:nvSpPr>
        <p:spPr>
          <a:xfrm>
            <a:off x="457200" y="6019800"/>
            <a:ext cx="8229600" cy="701675"/>
          </a:xfrm>
          <a:prstGeom prst="rect">
            <a:avLst/>
          </a:prstGeom>
        </p:spPr>
        <p:txBody>
          <a:bodyPr/>
          <a:lstStyle/>
          <a:p>
            <a:pPr>
              <a:defRPr/>
            </a:pPr>
            <a:endParaRPr lang="en-US"/>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DSS Waiver Requirements</a:t>
            </a:r>
          </a:p>
        </p:txBody>
      </p:sp>
      <p:sp>
        <p:nvSpPr>
          <p:cNvPr id="19459" name="Content Placeholder 2"/>
          <p:cNvSpPr>
            <a:spLocks noGrp="1"/>
          </p:cNvSpPr>
          <p:nvPr>
            <p:ph sz="quarter" idx="1"/>
          </p:nvPr>
        </p:nvSpPr>
        <p:spPr>
          <a:xfrm>
            <a:off x="914400" y="1447800"/>
            <a:ext cx="7772400" cy="5300663"/>
          </a:xfrm>
        </p:spPr>
        <p:txBody>
          <a:bodyPr/>
          <a:lstStyle/>
          <a:p>
            <a:r>
              <a:rPr lang="en-US" dirty="0" smtClean="0"/>
              <a:t>Identify NISPOM paragraph and reason for not being able to meet the requirement</a:t>
            </a:r>
          </a:p>
          <a:p>
            <a:r>
              <a:rPr lang="en-US" dirty="0" smtClean="0"/>
              <a:t>Statement of criticality</a:t>
            </a:r>
          </a:p>
          <a:p>
            <a:r>
              <a:rPr lang="en-US" dirty="0" smtClean="0"/>
              <a:t>Description of information or material requiring protection to include classification and caveats</a:t>
            </a:r>
          </a:p>
          <a:p>
            <a:r>
              <a:rPr lang="en-US" dirty="0" smtClean="0"/>
              <a:t>Description of physical area</a:t>
            </a:r>
          </a:p>
          <a:p>
            <a:r>
              <a:rPr lang="en-US" dirty="0" smtClean="0"/>
              <a:t>Copies of agreements and/or procedures relating to the requirement</a:t>
            </a:r>
          </a:p>
          <a:p>
            <a:r>
              <a:rPr lang="en-US" dirty="0" smtClean="0"/>
              <a:t>The contractor’s proposed alternative to the NISPOM requirement (risk mitigation)</a:t>
            </a:r>
          </a:p>
          <a:p>
            <a:r>
              <a:rPr lang="en-US" dirty="0" smtClean="0"/>
              <a:t>Explain why the alternate countermeasure should be acceptable and identify additional risks</a:t>
            </a:r>
          </a:p>
        </p:txBody>
      </p:sp>
      <p:sp>
        <p:nvSpPr>
          <p:cNvPr id="4" name="Footer Placeholder 3"/>
          <p:cNvSpPr>
            <a:spLocks noGrp="1"/>
          </p:cNvSpPr>
          <p:nvPr>
            <p:ph type="ftr" sz="quarter" idx="4294967295"/>
          </p:nvPr>
        </p:nvSpPr>
        <p:spPr>
          <a:xfrm>
            <a:off x="457200" y="6019800"/>
            <a:ext cx="8229600" cy="701675"/>
          </a:xfrm>
          <a:prstGeom prst="rect">
            <a:avLst/>
          </a:prstGeom>
        </p:spPr>
        <p:txBody>
          <a:bodyPr/>
          <a:lstStyle/>
          <a:p>
            <a:pPr>
              <a:defRPr/>
            </a:pPr>
            <a:endParaRPr lang="en-US"/>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52400"/>
            <a:ext cx="7312025" cy="531812"/>
          </a:xfrm>
        </p:spPr>
        <p:txBody>
          <a:bodyPr/>
          <a:lstStyle/>
          <a:p>
            <a:r>
              <a:rPr lang="en-US" dirty="0" smtClean="0"/>
              <a:t>DSS Waiver Sample</a:t>
            </a:r>
          </a:p>
        </p:txBody>
      </p:sp>
      <p:pic>
        <p:nvPicPr>
          <p:cNvPr id="20483" name="Content Placeholder 6"/>
          <p:cNvPicPr>
            <a:picLocks noGrp="1"/>
          </p:cNvPicPr>
          <p:nvPr>
            <p:ph sz="quarter" idx="1"/>
          </p:nvPr>
        </p:nvPicPr>
        <p:blipFill>
          <a:blip r:embed="rId2" cstate="print"/>
          <a:srcRect b="42157"/>
          <a:stretch>
            <a:fillRect/>
          </a:stretch>
        </p:blipFill>
        <p:spPr>
          <a:xfrm>
            <a:off x="914400" y="914400"/>
            <a:ext cx="6954837" cy="5821363"/>
          </a:xfrm>
          <a:ln>
            <a:solidFill>
              <a:schemeClr val="accent1"/>
            </a:solidFill>
          </a:ln>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6928" y="2620690"/>
            <a:ext cx="8234160" cy="738664"/>
          </a:xfrm>
        </p:spPr>
        <p:txBody>
          <a:bodyPr/>
          <a:lstStyle/>
          <a:p>
            <a:r>
              <a:rPr lang="en-US" dirty="0" smtClean="0"/>
              <a:t>Hands On Lab</a:t>
            </a:r>
            <a:endParaRPr lang="en-US" dirty="0"/>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 On Lab</a:t>
            </a:r>
            <a:endParaRPr lang="en-US" dirty="0"/>
          </a:p>
        </p:txBody>
      </p:sp>
      <p:sp>
        <p:nvSpPr>
          <p:cNvPr id="3" name="Content Placeholder 2"/>
          <p:cNvSpPr>
            <a:spLocks noGrp="1"/>
          </p:cNvSpPr>
          <p:nvPr>
            <p:ph idx="1"/>
          </p:nvPr>
        </p:nvSpPr>
        <p:spPr>
          <a:xfrm>
            <a:off x="461963" y="1354592"/>
            <a:ext cx="8224837" cy="1477328"/>
          </a:xfrm>
        </p:spPr>
        <p:txBody>
          <a:bodyPr/>
          <a:lstStyle/>
          <a:p>
            <a:r>
              <a:rPr lang="en-US" dirty="0" smtClean="0"/>
              <a:t>How to certify Windows XP</a:t>
            </a:r>
          </a:p>
          <a:p>
            <a:pPr lvl="1"/>
            <a:r>
              <a:rPr lang="en-US" dirty="0" smtClean="0"/>
              <a:t>NISPOM + ISFO version 3 requirements</a:t>
            </a:r>
          </a:p>
          <a:p>
            <a:pPr lvl="1"/>
            <a:r>
              <a:rPr lang="en-US" dirty="0" smtClean="0"/>
              <a:t>MUSA, PL1, Restricted Area</a:t>
            </a:r>
          </a:p>
          <a:p>
            <a:pPr lvl="1"/>
            <a:r>
              <a:rPr lang="en-US" dirty="0" smtClean="0"/>
              <a:t>NISP tool verification </a:t>
            </a:r>
            <a:endParaRPr lang="en-US" dirty="0"/>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br>
              <a:rPr lang="en-US" dirty="0" smtClean="0"/>
            </a:br>
            <a:endParaRPr lang="en-US" dirty="0"/>
          </a:p>
        </p:txBody>
      </p:sp>
      <p:sp>
        <p:nvSpPr>
          <p:cNvPr id="3" name="Content Placeholder 2"/>
          <p:cNvSpPr>
            <a:spLocks noGrp="1"/>
          </p:cNvSpPr>
          <p:nvPr>
            <p:ph sz="quarter" idx="1"/>
          </p:nvPr>
        </p:nvSpPr>
        <p:spPr>
          <a:xfrm>
            <a:off x="461963" y="1354592"/>
            <a:ext cx="8224837" cy="3250121"/>
          </a:xfrm>
        </p:spPr>
        <p:txBody>
          <a:bodyPr/>
          <a:lstStyle/>
          <a:p>
            <a:endParaRPr lang="en-US" dirty="0" smtClean="0"/>
          </a:p>
          <a:p>
            <a:endParaRPr lang="en-US" dirty="0" smtClean="0"/>
          </a:p>
          <a:p>
            <a:pPr algn="ctr">
              <a:buNone/>
            </a:pPr>
            <a:endParaRPr lang="en-US" sz="6600" dirty="0" smtClean="0"/>
          </a:p>
          <a:p>
            <a:pPr algn="ctr">
              <a:buNone/>
            </a:pPr>
            <a:endParaRPr lang="en-US" sz="6600" dirty="0"/>
          </a:p>
        </p:txBody>
      </p:sp>
      <p:pic>
        <p:nvPicPr>
          <p:cNvPr id="5" name="Picture 4" descr="Security Question.jpg"/>
          <p:cNvPicPr>
            <a:picLocks noChangeAspect="1"/>
          </p:cNvPicPr>
          <p:nvPr/>
        </p:nvPicPr>
        <p:blipFill>
          <a:blip r:embed="rId3" cstate="print"/>
          <a:stretch>
            <a:fillRect/>
          </a:stretch>
        </p:blipFill>
        <p:spPr>
          <a:xfrm>
            <a:off x="2871216" y="1694688"/>
            <a:ext cx="3401568" cy="3468624"/>
          </a:xfrm>
          <a:prstGeom prst="rect">
            <a:avLst/>
          </a:prstGeom>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6928" y="2251358"/>
            <a:ext cx="8234160" cy="1477328"/>
          </a:xfrm>
        </p:spPr>
        <p:txBody>
          <a:bodyPr/>
          <a:lstStyle/>
          <a:p>
            <a:r>
              <a:rPr lang="en-US" dirty="0" smtClean="0"/>
              <a:t>Certification and Accreditation</a:t>
            </a:r>
            <a:endParaRPr lang="en-US"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C&amp;A Lifecycle </a:t>
            </a:r>
            <a:endParaRPr lang="en-US" dirty="0"/>
          </a:p>
        </p:txBody>
      </p:sp>
      <p:sp>
        <p:nvSpPr>
          <p:cNvPr id="3" name="Content Placeholder 2"/>
          <p:cNvSpPr>
            <a:spLocks noGrp="1"/>
          </p:cNvSpPr>
          <p:nvPr>
            <p:ph sz="quarter" idx="1"/>
          </p:nvPr>
        </p:nvSpPr>
        <p:spPr>
          <a:xfrm>
            <a:off x="461963" y="1354592"/>
            <a:ext cx="8224837" cy="3914918"/>
          </a:xfrm>
        </p:spPr>
        <p:txBody>
          <a:bodyPr/>
          <a:lstStyle/>
          <a:p>
            <a:r>
              <a:rPr lang="en-US" dirty="0" smtClean="0"/>
              <a:t>Certification and Accreditation Lifecycle</a:t>
            </a:r>
          </a:p>
          <a:p>
            <a:pPr lvl="1"/>
            <a:r>
              <a:rPr lang="en-US" dirty="0" smtClean="0"/>
              <a:t>What must be Accredited</a:t>
            </a:r>
          </a:p>
          <a:p>
            <a:pPr lvl="1"/>
            <a:r>
              <a:rPr lang="en-US" dirty="0" smtClean="0"/>
              <a:t>Systems Security Plan (SSP)</a:t>
            </a:r>
          </a:p>
          <a:p>
            <a:pPr lvl="2"/>
            <a:r>
              <a:rPr lang="en-US" dirty="0" smtClean="0"/>
              <a:t>Plan types</a:t>
            </a:r>
          </a:p>
          <a:p>
            <a:pPr lvl="1"/>
            <a:r>
              <a:rPr lang="en-US" dirty="0" smtClean="0"/>
              <a:t>Information System Security Manager (ISSM) Certification</a:t>
            </a:r>
          </a:p>
          <a:p>
            <a:pPr lvl="2"/>
            <a:r>
              <a:rPr lang="en-US" dirty="0" smtClean="0"/>
              <a:t>Steps/documentation  required</a:t>
            </a:r>
          </a:p>
          <a:p>
            <a:pPr lvl="2"/>
            <a:r>
              <a:rPr lang="en-US" dirty="0" smtClean="0"/>
              <a:t>Automated tools</a:t>
            </a:r>
          </a:p>
          <a:p>
            <a:pPr lvl="1"/>
            <a:r>
              <a:rPr lang="en-US" dirty="0" smtClean="0"/>
              <a:t>(M)SSP Submission</a:t>
            </a:r>
          </a:p>
          <a:p>
            <a:pPr lvl="2"/>
            <a:r>
              <a:rPr lang="en-US" dirty="0" smtClean="0"/>
              <a:t>ODAA Email</a:t>
            </a:r>
          </a:p>
          <a:p>
            <a:pPr lvl="1"/>
            <a:endParaRPr lang="en-US" dirty="0" smtClean="0"/>
          </a:p>
          <a:p>
            <a:pPr lvl="1"/>
            <a:endParaRPr lang="en-US" dirty="0"/>
          </a:p>
        </p:txBody>
      </p:sp>
      <p:pic>
        <p:nvPicPr>
          <p:cNvPr id="5122" name="Picture 2" descr="H:\My Pictures\smWheel.gif"/>
          <p:cNvPicPr>
            <a:picLocks noChangeAspect="1" noChangeArrowheads="1"/>
          </p:cNvPicPr>
          <p:nvPr/>
        </p:nvPicPr>
        <p:blipFill>
          <a:blip r:embed="rId3" cstate="print"/>
          <a:srcRect/>
          <a:stretch>
            <a:fillRect/>
          </a:stretch>
        </p:blipFill>
        <p:spPr bwMode="auto">
          <a:xfrm>
            <a:off x="5029200" y="3276600"/>
            <a:ext cx="3385594" cy="3343274"/>
          </a:xfrm>
          <a:prstGeom prst="rect">
            <a:avLst/>
          </a:prstGeom>
          <a:noFill/>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C&amp;A Lifecycle</a:t>
            </a:r>
            <a:endParaRPr lang="en-US" dirty="0"/>
          </a:p>
        </p:txBody>
      </p:sp>
      <p:sp>
        <p:nvSpPr>
          <p:cNvPr id="3" name="Content Placeholder 2"/>
          <p:cNvSpPr>
            <a:spLocks noGrp="1"/>
          </p:cNvSpPr>
          <p:nvPr>
            <p:ph sz="quarter" idx="1"/>
          </p:nvPr>
        </p:nvSpPr>
        <p:spPr>
          <a:xfrm>
            <a:off x="461963" y="1219200"/>
            <a:ext cx="8224837" cy="4876800"/>
          </a:xfrm>
        </p:spPr>
        <p:txBody>
          <a:bodyPr/>
          <a:lstStyle/>
          <a:p>
            <a:r>
              <a:rPr lang="en-US" dirty="0" smtClean="0"/>
              <a:t>Interim Approval to Operate (IATO)</a:t>
            </a:r>
          </a:p>
          <a:p>
            <a:pPr lvl="1"/>
            <a:r>
              <a:rPr lang="en-US" dirty="0" smtClean="0"/>
              <a:t>Reasons for IATO denial</a:t>
            </a:r>
          </a:p>
          <a:p>
            <a:r>
              <a:rPr lang="en-US" dirty="0" smtClean="0"/>
              <a:t>ODAA Review</a:t>
            </a:r>
          </a:p>
          <a:p>
            <a:r>
              <a:rPr lang="en-US" dirty="0" smtClean="0"/>
              <a:t>DSS ISSP On-Site Review</a:t>
            </a:r>
          </a:p>
          <a:p>
            <a:r>
              <a:rPr lang="en-US" dirty="0" smtClean="0"/>
              <a:t>Approval to Operate</a:t>
            </a:r>
          </a:p>
          <a:p>
            <a:r>
              <a:rPr lang="en-US" dirty="0" smtClean="0"/>
              <a:t>Tracking IATO’s and ATO’s</a:t>
            </a:r>
          </a:p>
          <a:p>
            <a:r>
              <a:rPr lang="en-US" dirty="0" smtClean="0"/>
              <a:t>Reaccreditation</a:t>
            </a:r>
          </a:p>
          <a:p>
            <a:r>
              <a:rPr lang="en-US" dirty="0" smtClean="0"/>
              <a:t>Self-Certification</a:t>
            </a:r>
          </a:p>
          <a:p>
            <a:pPr lvl="1"/>
            <a:r>
              <a:rPr lang="en-US" dirty="0" smtClean="0"/>
              <a:t>Requirement for an ISSM</a:t>
            </a:r>
          </a:p>
          <a:p>
            <a:pPr lvl="1"/>
            <a:r>
              <a:rPr lang="en-US" dirty="0" smtClean="0"/>
              <a:t>General Guidelines</a:t>
            </a:r>
          </a:p>
          <a:p>
            <a:r>
              <a:rPr lang="en-US" dirty="0" smtClean="0"/>
              <a:t>Disestablishment of IS	</a:t>
            </a:r>
          </a:p>
          <a:p>
            <a:pPr lvl="1"/>
            <a:endParaRPr lang="en-US" i="1" dirty="0" smtClean="0"/>
          </a:p>
          <a:p>
            <a:pPr lvl="1"/>
            <a:endParaRPr lang="en-US" dirty="0" smtClean="0"/>
          </a:p>
          <a:p>
            <a:pPr lvl="2"/>
            <a:endParaRPr lang="en-US" dirty="0" smtClean="0"/>
          </a:p>
          <a:p>
            <a:pPr lvl="2"/>
            <a:endParaRPr lang="en-US" dirty="0" smtClean="0"/>
          </a:p>
          <a:p>
            <a:pPr lvl="1"/>
            <a:endParaRPr lang="en-US" dirty="0" smtClean="0"/>
          </a:p>
          <a:p>
            <a:pPr lvl="1"/>
            <a:endParaRPr lang="en-US" dirty="0" smtClean="0"/>
          </a:p>
          <a:p>
            <a:pPr lvl="2"/>
            <a:endParaRPr lang="en-US" dirty="0"/>
          </a:p>
        </p:txBody>
      </p:sp>
      <p:pic>
        <p:nvPicPr>
          <p:cNvPr id="2050" name="Picture 2" descr="H:\My Pictures\010_100_040_070_a.jpg"/>
          <p:cNvPicPr>
            <a:picLocks noChangeAspect="1" noChangeArrowheads="1"/>
          </p:cNvPicPr>
          <p:nvPr/>
        </p:nvPicPr>
        <p:blipFill>
          <a:blip r:embed="rId3" cstate="print"/>
          <a:srcRect/>
          <a:stretch>
            <a:fillRect/>
          </a:stretch>
        </p:blipFill>
        <p:spPr bwMode="auto">
          <a:xfrm>
            <a:off x="5486400" y="2362200"/>
            <a:ext cx="3238500" cy="3676650"/>
          </a:xfrm>
          <a:prstGeom prst="rect">
            <a:avLst/>
          </a:prstGeom>
          <a:noFill/>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Certification and Accreditation </a:t>
            </a:r>
          </a:p>
        </p:txBody>
      </p:sp>
      <p:sp>
        <p:nvSpPr>
          <p:cNvPr id="9219" name="Content Placeholder 2"/>
          <p:cNvSpPr>
            <a:spLocks noGrp="1"/>
          </p:cNvSpPr>
          <p:nvPr>
            <p:ph sz="quarter" idx="1"/>
          </p:nvPr>
        </p:nvSpPr>
        <p:spPr>
          <a:xfrm>
            <a:off x="461963" y="1354592"/>
            <a:ext cx="8224837" cy="4148828"/>
          </a:xfrm>
        </p:spPr>
        <p:txBody>
          <a:bodyPr/>
          <a:lstStyle/>
          <a:p>
            <a:r>
              <a:rPr lang="en-US" dirty="0" smtClean="0"/>
              <a:t>ISSM Certification</a:t>
            </a:r>
          </a:p>
          <a:p>
            <a:pPr lvl="1"/>
            <a:r>
              <a:rPr lang="en-US" dirty="0" smtClean="0"/>
              <a:t>Essential part of the IS life cycle.</a:t>
            </a:r>
          </a:p>
          <a:p>
            <a:pPr lvl="1"/>
            <a:r>
              <a:rPr lang="en-US" dirty="0" smtClean="0"/>
              <a:t>Attest that the protection measures described in the plan are implemented and functioning correctly</a:t>
            </a:r>
            <a:endParaRPr lang="en-US" sz="1600" dirty="0" smtClean="0">
              <a:solidFill>
                <a:srgbClr val="FF0000"/>
              </a:solidFill>
            </a:endParaRPr>
          </a:p>
          <a:p>
            <a:pPr lvl="1"/>
            <a:r>
              <a:rPr lang="en-US" dirty="0" smtClean="0"/>
              <a:t>Certification of: </a:t>
            </a:r>
            <a:r>
              <a:rPr lang="en-US" sz="1800" dirty="0" smtClean="0">
                <a:solidFill>
                  <a:srgbClr val="FF0000"/>
                </a:solidFill>
              </a:rPr>
              <a:t>ISSM System Certification Test Checklist.pdf</a:t>
            </a:r>
            <a:r>
              <a:rPr lang="en-US" sz="1200" dirty="0" smtClean="0">
                <a:solidFill>
                  <a:srgbClr val="FFFFFF"/>
                </a:solidFill>
              </a:rPr>
              <a:t>	</a:t>
            </a:r>
          </a:p>
          <a:p>
            <a:pPr lvl="2"/>
            <a:r>
              <a:rPr lang="en-US" dirty="0" smtClean="0"/>
              <a:t>Physical Area Safeguards</a:t>
            </a:r>
          </a:p>
          <a:p>
            <a:pPr lvl="2"/>
            <a:r>
              <a:rPr lang="en-US" dirty="0" smtClean="0"/>
              <a:t>User Training</a:t>
            </a:r>
          </a:p>
          <a:p>
            <a:pPr lvl="2"/>
            <a:r>
              <a:rPr lang="en-US" dirty="0" smtClean="0"/>
              <a:t>Hardware</a:t>
            </a:r>
          </a:p>
          <a:p>
            <a:pPr lvl="2"/>
            <a:r>
              <a:rPr lang="en-US" dirty="0" smtClean="0"/>
              <a:t>Software</a:t>
            </a:r>
          </a:p>
          <a:p>
            <a:pPr lvl="2"/>
            <a:r>
              <a:rPr lang="en-US" dirty="0" smtClean="0"/>
              <a:t>Labeling</a:t>
            </a:r>
          </a:p>
          <a:p>
            <a:pPr lvl="2"/>
            <a:r>
              <a:rPr lang="en-US" dirty="0" smtClean="0"/>
              <a:t>Each Operating System that resides on the IS</a:t>
            </a:r>
          </a:p>
          <a:p>
            <a:pPr lvl="1"/>
            <a:endParaRPr lang="en-US" dirty="0" smtClean="0"/>
          </a:p>
        </p:txBody>
      </p:sp>
      <p:pic>
        <p:nvPicPr>
          <p:cNvPr id="3074" name="Picture 2" descr="H:\My Pictures\010_100_040_090_a.jpg"/>
          <p:cNvPicPr>
            <a:picLocks noChangeAspect="1" noChangeArrowheads="1"/>
          </p:cNvPicPr>
          <p:nvPr/>
        </p:nvPicPr>
        <p:blipFill>
          <a:blip r:embed="rId3" cstate="print"/>
          <a:srcRect/>
          <a:stretch>
            <a:fillRect/>
          </a:stretch>
        </p:blipFill>
        <p:spPr bwMode="auto">
          <a:xfrm>
            <a:off x="6477000" y="3581400"/>
            <a:ext cx="2360358" cy="2679700"/>
          </a:xfrm>
          <a:prstGeom prst="rect">
            <a:avLst/>
          </a:prstGeom>
          <a:noFill/>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and Accreditation </a:t>
            </a:r>
            <a:endParaRPr lang="en-US" dirty="0"/>
          </a:p>
        </p:txBody>
      </p:sp>
      <p:sp>
        <p:nvSpPr>
          <p:cNvPr id="3" name="Content Placeholder 2"/>
          <p:cNvSpPr>
            <a:spLocks noGrp="1"/>
          </p:cNvSpPr>
          <p:nvPr>
            <p:ph sz="quarter" idx="1"/>
          </p:nvPr>
        </p:nvSpPr>
        <p:spPr>
          <a:xfrm>
            <a:off x="461963" y="1354592"/>
            <a:ext cx="8224837" cy="3582519"/>
          </a:xfrm>
        </p:spPr>
        <p:txBody>
          <a:bodyPr/>
          <a:lstStyle/>
          <a:p>
            <a:r>
              <a:rPr lang="en-US" dirty="0" smtClean="0"/>
              <a:t>Self-Certifications</a:t>
            </a:r>
          </a:p>
          <a:p>
            <a:pPr lvl="1"/>
            <a:r>
              <a:rPr lang="en-US" dirty="0" smtClean="0"/>
              <a:t>The need for Self-Certification shall be reviewed on an annual basis</a:t>
            </a:r>
          </a:p>
          <a:p>
            <a:r>
              <a:rPr lang="en-US" dirty="0" smtClean="0"/>
              <a:t>Requirements</a:t>
            </a:r>
          </a:p>
          <a:p>
            <a:pPr lvl="1">
              <a:buFont typeface="+mj-lt"/>
              <a:buChar char="–"/>
            </a:pPr>
            <a:r>
              <a:rPr lang="en-US" dirty="0" smtClean="0"/>
              <a:t>Successful completion of the NISPOM Chapter 8 course</a:t>
            </a:r>
          </a:p>
          <a:p>
            <a:pPr lvl="1">
              <a:buFont typeface="+mj-lt"/>
              <a:buChar char="–"/>
            </a:pPr>
            <a:r>
              <a:rPr lang="en-US" dirty="0" smtClean="0"/>
              <a:t>Facility must have a Satisfactory rating from the previous DSS annual review.  Or if a lower rating is received, finding are not the result of the AIS program</a:t>
            </a:r>
          </a:p>
          <a:p>
            <a:pPr lvl="1">
              <a:buFont typeface="+mj-lt"/>
              <a:buChar char="–"/>
            </a:pPr>
            <a:r>
              <a:rPr lang="en-US" dirty="0" smtClean="0"/>
              <a:t>Written recommendation from contractor management</a:t>
            </a:r>
          </a:p>
          <a:p>
            <a:pPr lvl="1">
              <a:buNone/>
            </a:pPr>
            <a:endParaRPr lang="en-US"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and Accreditation </a:t>
            </a:r>
            <a:endParaRPr lang="en-US" dirty="0"/>
          </a:p>
        </p:txBody>
      </p:sp>
      <p:sp>
        <p:nvSpPr>
          <p:cNvPr id="3" name="Content Placeholder 2"/>
          <p:cNvSpPr>
            <a:spLocks noGrp="1"/>
          </p:cNvSpPr>
          <p:nvPr>
            <p:ph sz="quarter" idx="1"/>
          </p:nvPr>
        </p:nvSpPr>
        <p:spPr>
          <a:xfrm>
            <a:off x="461963" y="1354592"/>
            <a:ext cx="8224837" cy="3951851"/>
          </a:xfrm>
        </p:spPr>
        <p:txBody>
          <a:bodyPr/>
          <a:lstStyle/>
          <a:p>
            <a:r>
              <a:rPr lang="en-US" dirty="0" smtClean="0"/>
              <a:t>  ISSM’s Self-Certification can be rescinded by:</a:t>
            </a:r>
          </a:p>
          <a:p>
            <a:pPr marL="776288" lvl="1" indent="-457200">
              <a:buFont typeface="+mj-lt"/>
              <a:buChar char="–"/>
            </a:pPr>
            <a:r>
              <a:rPr lang="en-US" dirty="0" smtClean="0"/>
              <a:t>Recommendation from the contractor management</a:t>
            </a:r>
          </a:p>
          <a:p>
            <a:pPr marL="776288" lvl="1" indent="-457200">
              <a:buFont typeface="+mj-lt"/>
              <a:buChar char="–"/>
            </a:pPr>
            <a:r>
              <a:rPr lang="en-US" dirty="0" smtClean="0"/>
              <a:t>Two or more serious IS-related findings at the most recent annual review</a:t>
            </a:r>
          </a:p>
          <a:p>
            <a:pPr marL="501650" indent="-457200"/>
            <a:r>
              <a:rPr lang="en-US" dirty="0" smtClean="0"/>
              <a:t>General guidelines for Self-Certification</a:t>
            </a:r>
          </a:p>
          <a:p>
            <a:pPr marL="776288" lvl="1" indent="-457200"/>
            <a:r>
              <a:rPr lang="en-US" dirty="0" smtClean="0"/>
              <a:t>MSSP is the vehicle used for self-certifications</a:t>
            </a:r>
          </a:p>
          <a:p>
            <a:pPr marL="776288" lvl="1" indent="-457200"/>
            <a:r>
              <a:rPr lang="en-US" dirty="0" smtClean="0"/>
              <a:t>Separate MSSP must be written for each classification level of processing</a:t>
            </a:r>
          </a:p>
          <a:p>
            <a:pPr marL="776288" lvl="1" indent="-457200"/>
            <a:r>
              <a:rPr lang="en-US" dirty="0" smtClean="0"/>
              <a:t>Caveat information does not require a separate MSSP</a:t>
            </a:r>
          </a:p>
          <a:p>
            <a:pPr marL="776288" lvl="1" indent="-457200"/>
            <a:r>
              <a:rPr lang="en-US" dirty="0" smtClean="0"/>
              <a:t>Each environment requires a separate MSSP e.g. Multi-user Standalone, Domain Controlled, Peer-to-Peer</a:t>
            </a:r>
            <a:endParaRPr lang="en-US" dirty="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and Accreditation </a:t>
            </a:r>
            <a:endParaRPr lang="en-US" dirty="0"/>
          </a:p>
        </p:txBody>
      </p:sp>
      <p:sp>
        <p:nvSpPr>
          <p:cNvPr id="3" name="Content Placeholder 2"/>
          <p:cNvSpPr>
            <a:spLocks noGrp="1"/>
          </p:cNvSpPr>
          <p:nvPr>
            <p:ph sz="quarter" idx="1"/>
          </p:nvPr>
        </p:nvSpPr>
        <p:spPr>
          <a:xfrm>
            <a:off x="461963" y="1354592"/>
            <a:ext cx="8224837" cy="3877985"/>
          </a:xfrm>
        </p:spPr>
        <p:txBody>
          <a:bodyPr/>
          <a:lstStyle/>
          <a:p>
            <a:pPr lvl="1"/>
            <a:r>
              <a:rPr lang="en-US" dirty="0" smtClean="0"/>
              <a:t>Self-Certification is not granted under an IATO</a:t>
            </a:r>
          </a:p>
          <a:p>
            <a:pPr lvl="1"/>
            <a:r>
              <a:rPr lang="en-US" dirty="0" smtClean="0"/>
              <a:t>Based on similar systems and environments</a:t>
            </a:r>
          </a:p>
          <a:p>
            <a:pPr lvl="1"/>
            <a:r>
              <a:rPr lang="en-US" dirty="0" smtClean="0"/>
              <a:t>Self-Certification will be identified through a current ATO letter</a:t>
            </a:r>
            <a:endParaRPr lang="en-US" sz="2000" dirty="0" smtClean="0"/>
          </a:p>
          <a:p>
            <a:pPr lvl="1"/>
            <a:r>
              <a:rPr lang="en-US" dirty="0" smtClean="0"/>
              <a:t>Self-Certified system must be properly identified and review by DSS during the next vulnerability assessment</a:t>
            </a:r>
          </a:p>
          <a:p>
            <a:pPr lvl="1"/>
            <a:r>
              <a:rPr lang="en-US" dirty="0" smtClean="0"/>
              <a:t>Notification of self-certified systems must be made to ISSP/ISR</a:t>
            </a:r>
          </a:p>
          <a:p>
            <a:pPr lvl="1"/>
            <a:r>
              <a:rPr lang="en-US" dirty="0" smtClean="0"/>
              <a:t>Systems with variances cannot be self-certified</a:t>
            </a:r>
          </a:p>
          <a:p>
            <a:pPr lvl="1"/>
            <a:r>
              <a:rPr lang="en-US" dirty="0" smtClean="0"/>
              <a:t>ISSM cannot self-certify a WAN system but can self-certify a WAN node</a:t>
            </a:r>
          </a:p>
          <a:p>
            <a:pPr lvl="1"/>
            <a:endParaRPr lang="en-US" dirty="0" smtClean="0"/>
          </a:p>
          <a:p>
            <a:pPr lvl="1"/>
            <a:endParaRPr lang="en-US" dirty="0"/>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heme1">
  <a:themeElements>
    <a:clrScheme name="Custom 28">
      <a:dk1>
        <a:srgbClr val="000000"/>
      </a:dk1>
      <a:lt1>
        <a:srgbClr val="000000"/>
      </a:lt1>
      <a:dk2>
        <a:srgbClr val="003399"/>
      </a:dk2>
      <a:lt2>
        <a:srgbClr val="FFFFFF"/>
      </a:lt2>
      <a:accent1>
        <a:srgbClr val="3366CC"/>
      </a:accent1>
      <a:accent2>
        <a:srgbClr val="6EB82D"/>
      </a:accent2>
      <a:accent3>
        <a:srgbClr val="E5642D"/>
      </a:accent3>
      <a:accent4>
        <a:srgbClr val="0097BE"/>
      </a:accent4>
      <a:accent5>
        <a:srgbClr val="9933FF"/>
      </a:accent5>
      <a:accent6>
        <a:srgbClr val="009945"/>
      </a:accent6>
      <a:hlink>
        <a:srgbClr val="92002B"/>
      </a:hlink>
      <a:folHlink>
        <a:srgbClr val="33CCFF"/>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defRPr>
        </a:defPPr>
      </a:lstStyle>
    </a:spDef>
    <a:lnDef>
      <a:spPr bwMode="auto">
        <a:xfrm>
          <a:off x="0" y="0"/>
          <a:ext cx="1" cy="1"/>
        </a:xfrm>
        <a:custGeom>
          <a:avLst/>
          <a:gdLst/>
          <a:ahLst/>
          <a:cxnLst/>
          <a:rect l="0" t="0" r="0" b="0"/>
          <a:pathLst/>
        </a:cu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defRPr>
        </a:defPPr>
      </a:lstStyle>
    </a:lnDef>
    <a:txDef>
      <a:spPr>
        <a:noFill/>
      </a:spPr>
      <a:bodyPr wrap="none" rtlCol="0">
        <a:spAutoFit/>
      </a:bodyPr>
      <a:lstStyle>
        <a:defPPr>
          <a:defRPr dirty="0" err="1" smtClean="0">
            <a:solidFill>
              <a:schemeClr val="bg2"/>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279F"/>
        </a:dk2>
        <a:lt2>
          <a:srgbClr val="FFFFFF"/>
        </a:lt2>
        <a:accent1>
          <a:srgbClr val="0000FF"/>
        </a:accent1>
        <a:accent2>
          <a:srgbClr val="00AE00"/>
        </a:accent2>
        <a:accent3>
          <a:srgbClr val="AAACCD"/>
        </a:accent3>
        <a:accent4>
          <a:srgbClr val="DADADA"/>
        </a:accent4>
        <a:accent5>
          <a:srgbClr val="AAAAFF"/>
        </a:accent5>
        <a:accent6>
          <a:srgbClr val="009D00"/>
        </a:accent6>
        <a:hlink>
          <a:srgbClr val="9933FF"/>
        </a:hlink>
        <a:folHlink>
          <a:srgbClr val="33CCFF"/>
        </a:folHlink>
      </a:clrScheme>
      <a:clrMap bg1="dk2" tx1="lt1" bg2="dk1" tx2="lt2" accent1="accent1" accent2="accent2" accent3="accent3" accent4="accent4" accent5="accent5" accent6="accent6" hlink="hlink" folHlink="folHlink"/>
    </a:extraClrScheme>
    <a:extraClrScheme>
      <a:clrScheme name="Office Theme 9">
        <a:dk1>
          <a:srgbClr val="000000"/>
        </a:dk1>
        <a:lt1>
          <a:srgbClr val="FFFFFF"/>
        </a:lt1>
        <a:dk2>
          <a:srgbClr val="00279F"/>
        </a:dk2>
        <a:lt2>
          <a:srgbClr val="FFFFFF"/>
        </a:lt2>
        <a:accent1>
          <a:srgbClr val="6699FF"/>
        </a:accent1>
        <a:accent2>
          <a:srgbClr val="00AE00"/>
        </a:accent2>
        <a:accent3>
          <a:srgbClr val="AAACCD"/>
        </a:accent3>
        <a:accent4>
          <a:srgbClr val="DADADA"/>
        </a:accent4>
        <a:accent5>
          <a:srgbClr val="B8CAFF"/>
        </a:accent5>
        <a:accent6>
          <a:srgbClr val="009D00"/>
        </a:accent6>
        <a:hlink>
          <a:srgbClr val="9933FF"/>
        </a:hlink>
        <a:folHlink>
          <a:srgbClr val="33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5360</TotalTime>
  <Words>1146</Words>
  <Application>Microsoft Office PowerPoint</Application>
  <PresentationFormat>On-screen Show (4:3)</PresentationFormat>
  <Paragraphs>197</Paragraphs>
  <Slides>28</Slides>
  <Notes>10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Theme1</vt:lpstr>
      <vt:lpstr>ODAA Workshop</vt:lpstr>
      <vt:lpstr>Objectives</vt:lpstr>
      <vt:lpstr>Certification and Accreditation</vt:lpstr>
      <vt:lpstr>C&amp;A Lifecycle </vt:lpstr>
      <vt:lpstr>C&amp;A Lifecycle</vt:lpstr>
      <vt:lpstr>Certification and Accreditation </vt:lpstr>
      <vt:lpstr>Certification and Accreditation </vt:lpstr>
      <vt:lpstr>Certification and Accreditation </vt:lpstr>
      <vt:lpstr>Certification and Accreditation </vt:lpstr>
      <vt:lpstr>Certification and Accreditation </vt:lpstr>
      <vt:lpstr>Certification and Accreditation </vt:lpstr>
      <vt:lpstr>Waiver, Variance &amp; Risk Letters</vt:lpstr>
      <vt:lpstr>Definitions</vt:lpstr>
      <vt:lpstr>RAL Documents</vt:lpstr>
      <vt:lpstr>RAL Requirements</vt:lpstr>
      <vt:lpstr>Example RAL</vt:lpstr>
      <vt:lpstr>Plan of Action &amp; Milestone (POA&amp;M)</vt:lpstr>
      <vt:lpstr>POA&amp;M Template</vt:lpstr>
      <vt:lpstr>POA&amp;M Example</vt:lpstr>
      <vt:lpstr>Variance Approval Request</vt:lpstr>
      <vt:lpstr>Variance Approval Request Requirements</vt:lpstr>
      <vt:lpstr>Example Variance Request Letter</vt:lpstr>
      <vt:lpstr>DSS Waiver</vt:lpstr>
      <vt:lpstr>DSS Waiver Requirements</vt:lpstr>
      <vt:lpstr>DSS Waiver Sample</vt:lpstr>
      <vt:lpstr>Hands On Lab</vt:lpstr>
      <vt:lpstr>Hands On Lab</vt:lpstr>
      <vt:lpstr>Questions? </vt:lpstr>
    </vt:vector>
  </TitlesOfParts>
  <Company>DSS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Manage a Contamination Incident</dc:title>
  <dc:creator>DSS</dc:creator>
  <cp:lastModifiedBy>Office of Research</cp:lastModifiedBy>
  <cp:revision>393</cp:revision>
  <cp:lastPrinted>2003-03-13T14:19:22Z</cp:lastPrinted>
  <dcterms:created xsi:type="dcterms:W3CDTF">2003-03-11T15:55:19Z</dcterms:created>
  <dcterms:modified xsi:type="dcterms:W3CDTF">2012-12-21T16:37:58Z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PHeaderWording">
    <vt:lpwstr/>
  </property>
  <property fmtid="{D5CDD505-2E9C-101B-9397-08002B2CF9AE}" pid="3" name="SIPLevel">
    <vt:lpwstr>0</vt:lpwstr>
  </property>
  <property fmtid="{D5CDD505-2E9C-101B-9397-08002B2CF9AE}" pid="4" name="Document Author">
    <vt:lpwstr>ACCT03\i04086</vt:lpwstr>
  </property>
  <property fmtid="{D5CDD505-2E9C-101B-9397-08002B2CF9AE}" pid="5" name="Document Sensitivity">
    <vt:lpwstr>1</vt:lpwstr>
  </property>
  <property fmtid="{D5CDD505-2E9C-101B-9397-08002B2CF9AE}" pid="6" name="ThirdParty">
    <vt:lpwstr/>
  </property>
  <property fmtid="{D5CDD505-2E9C-101B-9397-08002B2CF9AE}" pid="7" name="OCI Restriction">
    <vt:bool>false</vt:bool>
  </property>
  <property fmtid="{D5CDD505-2E9C-101B-9397-08002B2CF9AE}" pid="8" name="OCI Additional Info">
    <vt:lpwstr/>
  </property>
  <property fmtid="{D5CDD505-2E9C-101B-9397-08002B2CF9AE}" pid="9" name="Allow Header Overwrite">
    <vt:bool>false</vt:bool>
  </property>
  <property fmtid="{D5CDD505-2E9C-101B-9397-08002B2CF9AE}" pid="10" name="Allow Footer Overwrite">
    <vt:bool>false</vt:bool>
  </property>
  <property fmtid="{D5CDD505-2E9C-101B-9397-08002B2CF9AE}" pid="11" name="Multiple Selected">
    <vt:lpwstr>-1</vt:lpwstr>
  </property>
  <property fmtid="{D5CDD505-2E9C-101B-9397-08002B2CF9AE}" pid="12" name="SIPLongWording">
    <vt:lpwstr/>
  </property>
  <property fmtid="{D5CDD505-2E9C-101B-9397-08002B2CF9AE}" pid="13" name="_NewReviewCycle">
    <vt:lpwstr/>
  </property>
</Properties>
</file>